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49" r:id="rId2"/>
  </p:sldMasterIdLst>
  <p:notesMasterIdLst>
    <p:notesMasterId r:id="rId9"/>
  </p:notesMasterIdLst>
  <p:handoutMasterIdLst>
    <p:handoutMasterId r:id="rId10"/>
  </p:handoutMasterIdLst>
  <p:sldIdLst>
    <p:sldId id="256" r:id="rId3"/>
    <p:sldId id="315" r:id="rId4"/>
    <p:sldId id="300" r:id="rId5"/>
    <p:sldId id="313" r:id="rId6"/>
    <p:sldId id="312" r:id="rId7"/>
    <p:sldId id="317" r:id="rId8"/>
  </p:sldIdLst>
  <p:sldSz cx="9144000" cy="6858000" type="screen4x3"/>
  <p:notesSz cx="6794500" cy="9931400"/>
  <p:defaultTextStyle>
    <a:defPPr>
      <a:defRPr lang="it-IT"/>
    </a:defPPr>
    <a:lvl1pPr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buFont typeface="Wingdings" panose="05000000000000000000" pitchFamily="2" charset="2"/>
      <a:buChar char="Ø"/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00"/>
    <a:srgbClr val="BA634C"/>
    <a:srgbClr val="E4EB9B"/>
    <a:srgbClr val="EB690B"/>
    <a:srgbClr val="C0E4E0"/>
    <a:srgbClr val="CC0033"/>
    <a:srgbClr val="E6D0E6"/>
    <a:srgbClr val="B43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210" y="5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presProps" Target="presProps.xml" /><Relationship Id="rId5" Type="http://schemas.openxmlformats.org/officeDocument/2006/relationships/slide" Target="slides/slide3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2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F2A93BD-DD8B-4FD4-985A-273CE001A9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C521F84F-0D25-492A-8D50-B21B6AA38D9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60443DFE-910C-41A3-97BE-B484061348F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CAE4C49D-93C8-485F-B8E7-D1A31FBC33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EF4A0286-B3E5-4AD0-9E16-2EC5B7A977F4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48C58BB-7554-4A63-98FD-6823E88C17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A4B15A6-C84C-46F6-B83E-2F755A3447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61326BD-7CED-4518-8C0A-1062328322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C3407A7-CBEE-4A0D-8446-8BDC74F4BEC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26EE3C1-40D0-494E-84B3-5D73AED82B2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DD3BCFB5-7E79-4172-AD6A-9C9D04DE5C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CF4D2F50-5F0F-42B0-B1C4-1BF45BF29FB8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E38D3835-5DED-44E2-B36F-4246BB6858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D92BA01D-77C5-4634-B33D-6028A35E8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3F198B4-7ADF-4A8D-B799-ECE9ABAC8B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3DA9D31-015D-44D0-AF7F-B1F4B40BF487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ED1A64D7-B825-404E-9D52-CBC6ADAE65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C2E18105-8EA0-446D-8D13-1A6280F43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AB2E5A9C-8852-4A5C-8E6E-BF8DEE56A6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1EB8657-8E10-4541-9AE9-FCC10B292A7D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658B028B-7955-4B47-986F-31F2D803A8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9613309-AA66-4370-B697-54825AC7EA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931F4271-9CD0-45BF-B76F-A1C1E1553D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0C8B50D-6F32-417A-AC06-EDE6086940FE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AF3A944E-7A44-4098-97E0-682D4775D1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F74B6D09-B894-4C5F-9D52-F38A00707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02ED6808-7069-476E-BE91-776B9050B1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3853CBF-62C9-4B88-AC00-DC8A4E6F240D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40CAF16-59B3-4D6B-BDDC-BBCD153AFA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01EBFEDB-A939-4B29-B488-8C998ED05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854C46E-0EA7-4C02-8AD3-ACD54106F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E2C4DAC-59D5-47A9-9EFB-545E8F204D9F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E9B0FA8E-02AA-413C-80FC-B6DE88810A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4F0B7A30-D13B-4E86-BBAF-6CCEC6F80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8F734C5-AB9F-4A58-9A46-F8496942C4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8EEAC0F-D7C8-43E6-A0EC-83F6DFE7B639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87A237-69E6-425D-992B-D892AEA889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41D253-F020-4738-ACF0-6BD52F261F7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5894D-76E1-400A-A259-7FB3525B7F2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10023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8B71A4-2E17-4FC2-A235-FCF0D451D6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BB5524-F17A-4432-813C-A988B72F48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B16C3-FEAC-4A65-9912-AE800D37ABE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2968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6EF115-7A20-4939-9816-FD0A1B16C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8AF9D1-DC7D-4664-9445-029909C17C3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51339-A955-4E4E-BFDC-69291D22DEF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89214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82F5AF11-3B9D-44A6-9227-D4A38346D7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0B4DD88-C948-4084-A8F9-3CFE6AFF21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306DE17-DF33-4C12-8D2B-4D8D7B5AA0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98308B3-DA65-4A02-AAFE-5A668C83EE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AA3AF3E-548B-4381-AD89-108010EAA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2769A-8435-48A2-B506-1207165DBE0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737417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2F377EC5-C5CF-4313-8788-3A43D1409A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8560A81-96FB-4094-A60A-613BF94049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907C7D-750B-4E41-A2DD-2B7327699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BB5A507-B402-4F9A-832C-7E443E2AC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74D21FD-E3FD-48F6-9237-F6245ADA0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E2B42-B1A5-4E4D-8268-027AC2E3CD28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62196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0A607A4D-AC56-4DAD-B800-7FA6BE04DF9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479A30-DCFA-4D5B-BA12-1D1AE3CF6AA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EC108A-673B-4C9F-BEBF-2C83800B83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37BD5FF-A396-438B-BDF1-E9972EA85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9FCBF34C-63A6-49F2-A92C-736F996ED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47F42-6089-4D4C-9A3B-CCFB80915B0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64164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31F5494-5D47-415A-8359-E883D300F8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31D023-A93D-4DA9-A83E-7B921485A63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0A2D60C-71D7-4183-90D8-0D09A48D1F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9EDE837-BED8-4D98-9C0F-AFC5D2FCA0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EF0506D-EBDC-4B0A-AAE7-7EA67B990F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40634-28A6-4E0F-A1EA-13FDD6F2096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41899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041B8E-AEF3-4ACB-BDAB-126D6D6DD0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65C414C-8037-43FF-9E19-D33E57DA313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358E-583F-413C-ADCB-C10F9A5A3A1E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022377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A10178-47D0-4089-B6E1-6ECA7CD3F1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F6BF77-5C6F-4611-843F-01FADDD9BE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81D9B8-F420-4542-AAE1-A34084F2117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85104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92DC2C-96A1-4A69-9C1D-BE47A3E9C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2C98F6-E3C6-4B0D-AB30-568E18A142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C744B1-FEAD-4326-8E0A-5163A4BE017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6771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787AA4-67B2-4E42-8E52-F25401CE3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6FB58BB-91DF-4573-B23D-8D5356BA32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CF06F-A38D-4B67-BCAF-84E2F637B1B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257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60E8242-3364-40C9-ACD0-8000B2F85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5EE71BF-51F6-4847-8EA7-BFAD612B30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C1E28-9469-45F0-A142-96723D2FBAD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52760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4B42CF6-74E0-4EDE-9F0B-FD7EA9FCFA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15080B6-D0C6-485B-8838-4B8E25326E7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53D3AB-BB50-4F57-979F-B128F2331FA2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69725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D5A422-C3E9-4A7A-9F12-EAAF941890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543E4F-938F-4CFD-AC61-5735FB9462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34225-BB8A-4BBA-90DE-862028BF6AF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26667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5C42F4-C9E0-4E12-B050-C1FEE59C10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AE9894-2491-4E1D-9988-B3D5BC6DF8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5E99B-E1B6-4EC4-B2E6-02FAE4DDBF61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2574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5" Type="http://schemas.openxmlformats.org/officeDocument/2006/relationships/theme" Target="../theme/theme2.xml" /><Relationship Id="rId4" Type="http://schemas.openxmlformats.org/officeDocument/2006/relationships/slideLayout" Target="../slideLayouts/slideLayout1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51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id="{1520E2E7-D232-47AD-9160-006E8E2B08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7B5E2D-DF45-4F2C-A394-0DC5ACBA9D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3BD94544-012B-4DAA-A55C-4E555A923EF5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364183E6-EC2C-4313-B951-C0FA1E0E93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FFC54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50E42288-0014-4F12-9278-E1D79ECD20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None/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it-IT"/>
              <a:t>© Pearson Italia spa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CF92926-D6A1-4900-A415-0FD63DE118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86538"/>
            <a:ext cx="2895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200"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it-IT"/>
              <a:t>Atene e Sparta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DA228DF-467B-4C6C-AFBA-9B9E5837E8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97650"/>
            <a:ext cx="2133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798AE149-9170-4CD5-8EC0-18DAA59BE676}" type="slidenum">
              <a:rPr lang="it-IT" altLang="en-US"/>
              <a:pPr/>
              <a:t>‹N›</a:t>
            </a:fld>
            <a:endParaRPr lang="it-IT" alt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26C252D0-5925-4012-8C5F-F236FFE6D4E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26988"/>
            <a:ext cx="9144000" cy="936626"/>
          </a:xfrm>
          <a:prstGeom prst="rect">
            <a:avLst/>
          </a:prstGeom>
          <a:solidFill>
            <a:srgbClr val="51515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8" r:id="rId2"/>
    <p:sldLayoutId id="2147484319" r:id="rId3"/>
    <p:sldLayoutId id="2147484320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3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895DA710-8583-4E9C-BC8D-342E94B241E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7C63B0AD-BDA5-4FDB-9922-E605BF35F50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2EBD2D8-51EE-40DE-BCDD-5EC65B9B2B71}" type="slidenum">
              <a:rPr lang="it-IT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070A02F-599A-4447-9C82-31A562E6B3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50825" y="2757488"/>
            <a:ext cx="8642350" cy="21177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it-IT" b="1">
                <a:solidFill>
                  <a:srgbClr val="FFC54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La civiltà islamica</a:t>
            </a:r>
            <a:endParaRPr lang="it-IT" sz="3200" b="1">
              <a:solidFill>
                <a:srgbClr val="FFC54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data 3">
            <a:extLst>
              <a:ext uri="{FF2B5EF4-FFF2-40B4-BE49-F238E27FC236}">
                <a16:creationId xmlns:a16="http://schemas.microsoft.com/office/drawing/2014/main" id="{2DBA102E-B817-41D2-8DEC-0BFC402A9CF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8195" name="Segnaposto piè di pagina 4">
            <a:extLst>
              <a:ext uri="{FF2B5EF4-FFF2-40B4-BE49-F238E27FC236}">
                <a16:creationId xmlns:a16="http://schemas.microsoft.com/office/drawing/2014/main" id="{F3EFB256-2495-4901-A184-A1B01DCE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La civiltà islamica</a:t>
            </a:r>
          </a:p>
        </p:txBody>
      </p:sp>
      <p:sp>
        <p:nvSpPr>
          <p:cNvPr id="8196" name="Segnaposto numero diapositiva 5">
            <a:extLst>
              <a:ext uri="{FF2B5EF4-FFF2-40B4-BE49-F238E27FC236}">
                <a16:creationId xmlns:a16="http://schemas.microsoft.com/office/drawing/2014/main" id="{90113F50-FDA1-4A25-BC98-F8CF83D86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FE64914-2C8E-4F0F-A9B0-0A2E5F6382E9}" type="slidenum">
              <a:rPr lang="it-IT" altLang="en-US" sz="1200">
                <a:latin typeface="Arial" panose="020B0604020202020204" pitchFamily="34" charset="0"/>
              </a:rPr>
              <a:pPr eaLnBrk="1" hangingPunct="1"/>
              <a:t>2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29DC3A3D-4850-4269-BC15-897FB9E37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contesto: la penisola arabica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A0A486C9-7E32-4519-88A9-E1A969959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88" y="3014663"/>
            <a:ext cx="1800225" cy="782637"/>
          </a:xfrm>
          <a:prstGeom prst="roundRect">
            <a:avLst>
              <a:gd name="adj" fmla="val 16667"/>
            </a:avLst>
          </a:prstGeom>
          <a:solidFill>
            <a:srgbClr val="EB690B"/>
          </a:solidFill>
          <a:ln w="9525">
            <a:noFill/>
            <a:round/>
            <a:headEnd/>
            <a:tailEnd/>
          </a:ln>
          <a:effectLst>
            <a:outerShdw dist="38100" dir="2700000" algn="tl" rotWithShape="0">
              <a:srgbClr val="808080">
                <a:alpha val="39998"/>
              </a:srgbClr>
            </a:outerShdw>
          </a:effec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2000" dirty="0">
                <a:solidFill>
                  <a:schemeClr val="bg1"/>
                </a:solidFill>
                <a:latin typeface="Verdana" charset="0"/>
              </a:rPr>
              <a:t>penisola </a:t>
            </a:r>
            <a:br>
              <a:rPr lang="it-IT" sz="2000" dirty="0">
                <a:solidFill>
                  <a:schemeClr val="bg1"/>
                </a:solidFill>
                <a:latin typeface="Verdana" charset="0"/>
              </a:rPr>
            </a:br>
            <a:r>
              <a:rPr lang="it-IT" sz="2000" dirty="0">
                <a:solidFill>
                  <a:schemeClr val="bg1"/>
                </a:solidFill>
                <a:latin typeface="Verdana" charset="0"/>
              </a:rPr>
              <a:t>arabica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0F4D57A3-3C0E-4DC4-9733-570408490937}"/>
              </a:ext>
            </a:extLst>
          </p:cNvPr>
          <p:cNvSpPr/>
          <p:nvPr/>
        </p:nvSpPr>
        <p:spPr bwMode="auto">
          <a:xfrm>
            <a:off x="6048375" y="4437063"/>
            <a:ext cx="1400175" cy="720725"/>
          </a:xfrm>
          <a:prstGeom prst="roundRect">
            <a:avLst/>
          </a:prstGeom>
          <a:ln>
            <a:solidFill>
              <a:srgbClr val="EB690B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07CA8D04-6B78-48C2-8D67-430C20D0634B}"/>
              </a:ext>
            </a:extLst>
          </p:cNvPr>
          <p:cNvSpPr/>
          <p:nvPr/>
        </p:nvSpPr>
        <p:spPr bwMode="auto">
          <a:xfrm>
            <a:off x="6048375" y="1703388"/>
            <a:ext cx="1400175" cy="719137"/>
          </a:xfrm>
          <a:prstGeom prst="roundRect">
            <a:avLst/>
          </a:prstGeom>
          <a:solidFill>
            <a:srgbClr val="E4EB9B"/>
          </a:solidFill>
          <a:ln>
            <a:solidFill>
              <a:srgbClr val="E4EB9B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3A9E9929-D69B-4778-8B48-38D0DA11BAAF}"/>
              </a:ext>
            </a:extLst>
          </p:cNvPr>
          <p:cNvSpPr/>
          <p:nvPr/>
        </p:nvSpPr>
        <p:spPr bwMode="auto">
          <a:xfrm>
            <a:off x="7448550" y="3046413"/>
            <a:ext cx="1400175" cy="719137"/>
          </a:xfrm>
          <a:prstGeom prst="roundRect">
            <a:avLst/>
          </a:prstGeom>
          <a:solidFill>
            <a:srgbClr val="E4EB9B"/>
          </a:solidFill>
          <a:ln>
            <a:solidFill>
              <a:srgbClr val="EB690B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8DE67CA6-5D64-4AB6-A89D-E491CE1B7437}"/>
              </a:ext>
            </a:extLst>
          </p:cNvPr>
          <p:cNvGrpSpPr>
            <a:grpSpLocks/>
          </p:cNvGrpSpPr>
          <p:nvPr/>
        </p:nvGrpSpPr>
        <p:grpSpPr bwMode="auto">
          <a:xfrm>
            <a:off x="3871913" y="1343025"/>
            <a:ext cx="1400175" cy="720725"/>
            <a:chOff x="3923928" y="1340768"/>
            <a:chExt cx="1296144" cy="720080"/>
          </a:xfrm>
        </p:grpSpPr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BC8B2980-68CC-4AAE-8CCB-C5259DB1BD3E}"/>
                </a:ext>
              </a:extLst>
            </p:cNvPr>
            <p:cNvSpPr/>
            <p:nvPr/>
          </p:nvSpPr>
          <p:spPr bwMode="auto">
            <a:xfrm>
              <a:off x="3923928" y="1340768"/>
              <a:ext cx="1296144" cy="720080"/>
            </a:xfrm>
            <a:prstGeom prst="roundRect">
              <a:avLst/>
            </a:prstGeom>
            <a:ln>
              <a:solidFill>
                <a:srgbClr val="EB690B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buFont typeface="Wingdings" charset="0"/>
                <a:buChar char="Ø"/>
                <a:defRPr/>
              </a:pPr>
              <a:endParaRPr lang="it-IT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9" name="TextBox 4">
              <a:extLst>
                <a:ext uri="{FF2B5EF4-FFF2-40B4-BE49-F238E27FC236}">
                  <a16:creationId xmlns:a16="http://schemas.microsoft.com/office/drawing/2014/main" id="{B701D97F-0B6A-49D1-825F-93508BD7A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1465" y="1516142"/>
              <a:ext cx="10801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beduini</a:t>
              </a:r>
            </a:p>
          </p:txBody>
        </p:sp>
      </p:grpSp>
      <p:grpSp>
        <p:nvGrpSpPr>
          <p:cNvPr id="5" name="Group 6">
            <a:extLst>
              <a:ext uri="{FF2B5EF4-FFF2-40B4-BE49-F238E27FC236}">
                <a16:creationId xmlns:a16="http://schemas.microsoft.com/office/drawing/2014/main" id="{BB98283B-9D8C-4C58-AC06-21E665018725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1687513"/>
            <a:ext cx="1400175" cy="720725"/>
            <a:chOff x="1763688" y="1700808"/>
            <a:chExt cx="1296144" cy="720080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B333D932-6D1F-4D44-870E-34F307F27CDB}"/>
                </a:ext>
              </a:extLst>
            </p:cNvPr>
            <p:cNvSpPr/>
            <p:nvPr/>
          </p:nvSpPr>
          <p:spPr bwMode="auto">
            <a:xfrm>
              <a:off x="1763688" y="1700808"/>
              <a:ext cx="1296144" cy="720080"/>
            </a:xfrm>
            <a:prstGeom prst="roundRect">
              <a:avLst/>
            </a:prstGeom>
            <a:ln>
              <a:solidFill>
                <a:srgbClr val="EB690B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buFont typeface="Wingdings" charset="0"/>
                <a:buChar char="Ø"/>
                <a:defRPr/>
              </a:pPr>
              <a:endParaRPr lang="it-IT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7" name="TextBox 54">
              <a:extLst>
                <a:ext uri="{FF2B5EF4-FFF2-40B4-BE49-F238E27FC236}">
                  <a16:creationId xmlns:a16="http://schemas.microsoft.com/office/drawing/2014/main" id="{FFFEFEC9-437B-43B4-B28E-4540B19A3F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1700" y="1863631"/>
              <a:ext cx="10801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deserto</a:t>
              </a:r>
            </a:p>
          </p:txBody>
        </p:sp>
      </p:grpSp>
      <p:grpSp>
        <p:nvGrpSpPr>
          <p:cNvPr id="6" name="Group 7">
            <a:extLst>
              <a:ext uri="{FF2B5EF4-FFF2-40B4-BE49-F238E27FC236}">
                <a16:creationId xmlns:a16="http://schemas.microsoft.com/office/drawing/2014/main" id="{2802D2BE-1C98-4719-9BED-0F52935CCF28}"/>
              </a:ext>
            </a:extLst>
          </p:cNvPr>
          <p:cNvGrpSpPr>
            <a:grpSpLocks/>
          </p:cNvGrpSpPr>
          <p:nvPr/>
        </p:nvGrpSpPr>
        <p:grpSpPr bwMode="auto">
          <a:xfrm>
            <a:off x="290513" y="3046413"/>
            <a:ext cx="1401762" cy="719137"/>
            <a:chOff x="323528" y="3068959"/>
            <a:chExt cx="1296144" cy="720080"/>
          </a:xfrm>
        </p:grpSpPr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1AC4ACF1-A8F2-419E-BD8E-6B845287082D}"/>
                </a:ext>
              </a:extLst>
            </p:cNvPr>
            <p:cNvSpPr/>
            <p:nvPr/>
          </p:nvSpPr>
          <p:spPr bwMode="auto">
            <a:xfrm>
              <a:off x="323528" y="3068959"/>
              <a:ext cx="1296144" cy="720080"/>
            </a:xfrm>
            <a:prstGeom prst="roundRect">
              <a:avLst/>
            </a:prstGeom>
            <a:ln>
              <a:solidFill>
                <a:srgbClr val="EB690B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buFont typeface="Wingdings" charset="0"/>
                <a:buChar char="Ø"/>
                <a:defRPr/>
              </a:pPr>
              <a:endParaRPr lang="it-IT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5" name="TextBox 56">
              <a:extLst>
                <a:ext uri="{FF2B5EF4-FFF2-40B4-BE49-F238E27FC236}">
                  <a16:creationId xmlns:a16="http://schemas.microsoft.com/office/drawing/2014/main" id="{C91CF69B-5C42-4351-8FB8-C1F861227D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540" y="3244333"/>
              <a:ext cx="108012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oasi</a:t>
              </a:r>
            </a:p>
          </p:txBody>
        </p:sp>
      </p:grpSp>
      <p:grpSp>
        <p:nvGrpSpPr>
          <p:cNvPr id="7" name="Group 8">
            <a:extLst>
              <a:ext uri="{FF2B5EF4-FFF2-40B4-BE49-F238E27FC236}">
                <a16:creationId xmlns:a16="http://schemas.microsoft.com/office/drawing/2014/main" id="{7A150153-1AEF-4F59-AFCE-DB8D9336840C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4437063"/>
            <a:ext cx="1400175" cy="720725"/>
            <a:chOff x="1763688" y="4437112"/>
            <a:chExt cx="1296144" cy="720080"/>
          </a:xfrm>
        </p:grpSpPr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27AD1159-BB2F-42A2-8657-B043CBAC42FB}"/>
                </a:ext>
              </a:extLst>
            </p:cNvPr>
            <p:cNvSpPr/>
            <p:nvPr/>
          </p:nvSpPr>
          <p:spPr bwMode="auto">
            <a:xfrm>
              <a:off x="1763688" y="4437112"/>
              <a:ext cx="1296144" cy="720080"/>
            </a:xfrm>
            <a:prstGeom prst="roundRect">
              <a:avLst/>
            </a:prstGeom>
            <a:ln>
              <a:solidFill>
                <a:srgbClr val="EB690B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buFont typeface="Wingdings" charset="0"/>
                <a:buChar char="Ø"/>
                <a:defRPr/>
              </a:pPr>
              <a:endParaRPr lang="it-IT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3" name="TextBox 57">
              <a:extLst>
                <a:ext uri="{FF2B5EF4-FFF2-40B4-BE49-F238E27FC236}">
                  <a16:creationId xmlns:a16="http://schemas.microsoft.com/office/drawing/2014/main" id="{85BAF0FF-F8C4-4FB3-90E9-3AE15DD072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1700" y="4473986"/>
              <a:ext cx="108012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 i="1"/>
                <a:t>Arabia felix</a:t>
              </a:r>
            </a:p>
          </p:txBody>
        </p:sp>
      </p:grpSp>
      <p:grpSp>
        <p:nvGrpSpPr>
          <p:cNvPr id="8" name="Group 10">
            <a:extLst>
              <a:ext uri="{FF2B5EF4-FFF2-40B4-BE49-F238E27FC236}">
                <a16:creationId xmlns:a16="http://schemas.microsoft.com/office/drawing/2014/main" id="{FFBA8E62-FCBB-4AC8-99CD-BD07C9F380C9}"/>
              </a:ext>
            </a:extLst>
          </p:cNvPr>
          <p:cNvGrpSpPr>
            <a:grpSpLocks/>
          </p:cNvGrpSpPr>
          <p:nvPr/>
        </p:nvGrpSpPr>
        <p:grpSpPr bwMode="auto">
          <a:xfrm>
            <a:off x="3803650" y="4760913"/>
            <a:ext cx="1557338" cy="719137"/>
            <a:chOff x="3793012" y="4904292"/>
            <a:chExt cx="1557975" cy="720080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4A385253-1908-469C-B75C-F7AD72866CA0}"/>
                </a:ext>
              </a:extLst>
            </p:cNvPr>
            <p:cNvSpPr/>
            <p:nvPr/>
          </p:nvSpPr>
          <p:spPr bwMode="auto">
            <a:xfrm>
              <a:off x="3858127" y="4904292"/>
              <a:ext cx="1400748" cy="720080"/>
            </a:xfrm>
            <a:prstGeom prst="roundRect">
              <a:avLst/>
            </a:prstGeom>
            <a:ln>
              <a:solidFill>
                <a:srgbClr val="EB690B"/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l">
                <a:buFont typeface="Wingdings" charset="0"/>
                <a:buChar char="Ø"/>
                <a:defRPr/>
              </a:pPr>
              <a:endParaRPr lang="it-IT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221" name="TextBox 58">
              <a:extLst>
                <a:ext uri="{FF2B5EF4-FFF2-40B4-BE49-F238E27FC236}">
                  <a16:creationId xmlns:a16="http://schemas.microsoft.com/office/drawing/2014/main" id="{C964E052-34E1-4186-88EA-CE4180809D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3012" y="4941167"/>
              <a:ext cx="155797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piste carovaniere</a:t>
              </a:r>
            </a:p>
          </p:txBody>
        </p:sp>
      </p:grpSp>
      <p:sp>
        <p:nvSpPr>
          <p:cNvPr id="8207" name="TextBox 59">
            <a:extLst>
              <a:ext uri="{FF2B5EF4-FFF2-40B4-BE49-F238E27FC236}">
                <a16:creationId xmlns:a16="http://schemas.microsoft.com/office/drawing/2014/main" id="{6677A481-A837-4EAD-86F5-816BB1B55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00" y="1878013"/>
            <a:ext cx="1431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politeismo</a:t>
            </a:r>
          </a:p>
        </p:txBody>
      </p:sp>
      <p:sp>
        <p:nvSpPr>
          <p:cNvPr id="8208" name="TextBox 60">
            <a:extLst>
              <a:ext uri="{FF2B5EF4-FFF2-40B4-BE49-F238E27FC236}">
                <a16:creationId xmlns:a16="http://schemas.microsoft.com/office/drawing/2014/main" id="{D55F9798-C1DE-4509-891C-29B5F45E6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7288" y="3222625"/>
            <a:ext cx="1282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la Mecca</a:t>
            </a:r>
          </a:p>
        </p:txBody>
      </p:sp>
      <p:sp>
        <p:nvSpPr>
          <p:cNvPr id="8209" name="TextBox 66">
            <a:extLst>
              <a:ext uri="{FF2B5EF4-FFF2-40B4-BE49-F238E27FC236}">
                <a16:creationId xmlns:a16="http://schemas.microsoft.com/office/drawing/2014/main" id="{8407C42D-98FE-4044-B2AC-F219F2DE3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525" y="4613275"/>
            <a:ext cx="1284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mercanti</a:t>
            </a:r>
          </a:p>
        </p:txBody>
      </p:sp>
      <p:cxnSp>
        <p:nvCxnSpPr>
          <p:cNvPr id="8210" name="Straight Connector 13">
            <a:extLst>
              <a:ext uri="{FF2B5EF4-FFF2-40B4-BE49-F238E27FC236}">
                <a16:creationId xmlns:a16="http://schemas.microsoft.com/office/drawing/2014/main" id="{47824B72-A243-49E2-A501-E619DA3C4A3B}"/>
              </a:ext>
            </a:extLst>
          </p:cNvPr>
          <p:cNvCxnSpPr>
            <a:cxnSpLocks noChangeShapeType="1"/>
            <a:stCxn id="2" idx="0"/>
            <a:endCxn id="48" idx="2"/>
          </p:cNvCxnSpPr>
          <p:nvPr/>
        </p:nvCxnSpPr>
        <p:spPr bwMode="auto">
          <a:xfrm flipV="1">
            <a:off x="4572000" y="2063750"/>
            <a:ext cx="0" cy="950913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1" name="Straight Connector 68">
            <a:extLst>
              <a:ext uri="{FF2B5EF4-FFF2-40B4-BE49-F238E27FC236}">
                <a16:creationId xmlns:a16="http://schemas.microsoft.com/office/drawing/2014/main" id="{83338B78-169F-4451-97EA-A75E516C5AC8}"/>
              </a:ext>
            </a:extLst>
          </p:cNvPr>
          <p:cNvCxnSpPr>
            <a:cxnSpLocks noChangeShapeType="1"/>
            <a:stCxn id="43" idx="0"/>
            <a:endCxn id="2" idx="2"/>
          </p:cNvCxnSpPr>
          <p:nvPr/>
        </p:nvCxnSpPr>
        <p:spPr bwMode="auto">
          <a:xfrm flipV="1">
            <a:off x="4568825" y="3797300"/>
            <a:ext cx="3175" cy="963613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2" name="Straight Connector 71">
            <a:extLst>
              <a:ext uri="{FF2B5EF4-FFF2-40B4-BE49-F238E27FC236}">
                <a16:creationId xmlns:a16="http://schemas.microsoft.com/office/drawing/2014/main" id="{B73CB266-2C8C-4705-91C5-344D9D3E04B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092450" y="2349500"/>
            <a:ext cx="711200" cy="696913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3" name="Straight Connector 76">
            <a:extLst>
              <a:ext uri="{FF2B5EF4-FFF2-40B4-BE49-F238E27FC236}">
                <a16:creationId xmlns:a16="http://schemas.microsoft.com/office/drawing/2014/main" id="{E4452C40-FDAD-4423-9D0B-A0A017BB29B6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394325" y="3792538"/>
            <a:ext cx="711200" cy="696912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4" name="Straight Connector 77">
            <a:extLst>
              <a:ext uri="{FF2B5EF4-FFF2-40B4-BE49-F238E27FC236}">
                <a16:creationId xmlns:a16="http://schemas.microsoft.com/office/drawing/2014/main" id="{2D95A9F0-4B8F-49F2-9BA7-E5B1EF33620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092450" y="3792538"/>
            <a:ext cx="698500" cy="696912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5" name="Straight Connector 80">
            <a:extLst>
              <a:ext uri="{FF2B5EF4-FFF2-40B4-BE49-F238E27FC236}">
                <a16:creationId xmlns:a16="http://schemas.microsoft.com/office/drawing/2014/main" id="{1E866797-30B4-4A00-A34F-9948B8E233F4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394325" y="2408238"/>
            <a:ext cx="698500" cy="631825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16" name="Straight Connector 82">
            <a:extLst>
              <a:ext uri="{FF2B5EF4-FFF2-40B4-BE49-F238E27FC236}">
                <a16:creationId xmlns:a16="http://schemas.microsoft.com/office/drawing/2014/main" id="{090313DC-96D4-451D-BD49-7739069337D1}"/>
              </a:ext>
            </a:extLst>
          </p:cNvPr>
          <p:cNvCxnSpPr>
            <a:cxnSpLocks noChangeShapeType="1"/>
            <a:stCxn id="2" idx="1"/>
            <a:endCxn id="45" idx="3"/>
          </p:cNvCxnSpPr>
          <p:nvPr/>
        </p:nvCxnSpPr>
        <p:spPr bwMode="auto">
          <a:xfrm flipH="1">
            <a:off x="1692275" y="3406775"/>
            <a:ext cx="1979613" cy="0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80">
            <a:extLst>
              <a:ext uri="{FF2B5EF4-FFF2-40B4-BE49-F238E27FC236}">
                <a16:creationId xmlns:a16="http://schemas.microsoft.com/office/drawing/2014/main" id="{A2C003CD-BA3C-479E-8809-CA7B27620BDC}"/>
              </a:ext>
            </a:extLst>
          </p:cNvPr>
          <p:cNvCxnSpPr>
            <a:cxnSpLocks noChangeShapeType="1"/>
            <a:stCxn id="54" idx="1"/>
            <a:endCxn id="3" idx="0"/>
          </p:cNvCxnSpPr>
          <p:nvPr/>
        </p:nvCxnSpPr>
        <p:spPr bwMode="auto">
          <a:xfrm flipH="1">
            <a:off x="6748463" y="3406775"/>
            <a:ext cx="700087" cy="1030288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80">
            <a:extLst>
              <a:ext uri="{FF2B5EF4-FFF2-40B4-BE49-F238E27FC236}">
                <a16:creationId xmlns:a16="http://schemas.microsoft.com/office/drawing/2014/main" id="{1E6F3861-EF3E-4EDC-B3E2-D2351C00A086}"/>
              </a:ext>
            </a:extLst>
          </p:cNvPr>
          <p:cNvCxnSpPr>
            <a:cxnSpLocks noChangeShapeType="1"/>
            <a:stCxn id="52" idx="2"/>
            <a:endCxn id="54" idx="1"/>
          </p:cNvCxnSpPr>
          <p:nvPr/>
        </p:nvCxnSpPr>
        <p:spPr bwMode="auto">
          <a:xfrm>
            <a:off x="6748463" y="2422525"/>
            <a:ext cx="700087" cy="984250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80">
            <a:extLst>
              <a:ext uri="{FF2B5EF4-FFF2-40B4-BE49-F238E27FC236}">
                <a16:creationId xmlns:a16="http://schemas.microsoft.com/office/drawing/2014/main" id="{697C90DB-77D2-4583-A715-DA0FA7A6CA36}"/>
              </a:ext>
            </a:extLst>
          </p:cNvPr>
          <p:cNvCxnSpPr>
            <a:cxnSpLocks noChangeShapeType="1"/>
            <a:stCxn id="54" idx="1"/>
            <a:endCxn id="2" idx="3"/>
          </p:cNvCxnSpPr>
          <p:nvPr/>
        </p:nvCxnSpPr>
        <p:spPr bwMode="auto">
          <a:xfrm flipH="1">
            <a:off x="5472113" y="3406775"/>
            <a:ext cx="1976437" cy="0"/>
          </a:xfrm>
          <a:prstGeom prst="line">
            <a:avLst/>
          </a:prstGeom>
          <a:noFill/>
          <a:ln w="19050">
            <a:solidFill>
              <a:srgbClr val="EB690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2" grpId="0" animBg="1"/>
      <p:bldP spid="54" grpId="0" animBg="1"/>
      <p:bldP spid="8207" grpId="0"/>
      <p:bldP spid="8208" grpId="0"/>
      <p:bldP spid="82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B3A0144-E16E-4EC5-93CB-80A3CE9FF4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4D0FA5D-E778-43DF-8765-C557487A9D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La civiltà islamica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CD55C7FA-A249-4854-B6A4-343A8A9E41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2FB9EF8-9C17-4841-ACFD-81B648A7315A}" type="slidenum">
              <a:rPr lang="it-IT" alt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9221" name="Text Box 4">
            <a:extLst>
              <a:ext uri="{FF2B5EF4-FFF2-40B4-BE49-F238E27FC236}">
                <a16:creationId xmlns:a16="http://schemas.microsoft.com/office/drawing/2014/main" id="{9BE0B08D-B904-4252-BCAC-E4ECB5DB4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4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Il contesto: la nascita dell’</a:t>
            </a:r>
            <a:r>
              <a:rPr lang="it-IT" altLang="ja-JP" sz="2400" b="1">
                <a:solidFill>
                  <a:srgbClr val="FFC54E"/>
                </a:solidFill>
              </a:rPr>
              <a:t>islam</a:t>
            </a:r>
            <a:endParaRPr lang="it-IT" altLang="en-US" sz="2400" b="1">
              <a:solidFill>
                <a:srgbClr val="FFC54E"/>
              </a:solidFill>
            </a:endParaRPr>
          </a:p>
        </p:txBody>
      </p:sp>
      <p:sp>
        <p:nvSpPr>
          <p:cNvPr id="9222" name="Rectangle 2">
            <a:extLst>
              <a:ext uri="{FF2B5EF4-FFF2-40B4-BE49-F238E27FC236}">
                <a16:creationId xmlns:a16="http://schemas.microsoft.com/office/drawing/2014/main" id="{54C35CDA-2ED8-4CCF-B4D7-B34AAD7FA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" y="1628775"/>
            <a:ext cx="3024188" cy="4679950"/>
          </a:xfrm>
          <a:prstGeom prst="rect">
            <a:avLst/>
          </a:prstGeom>
          <a:solidFill>
            <a:srgbClr val="E4EB9B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9223" name="Oval 7">
            <a:extLst>
              <a:ext uri="{FF2B5EF4-FFF2-40B4-BE49-F238E27FC236}">
                <a16:creationId xmlns:a16="http://schemas.microsoft.com/office/drawing/2014/main" id="{9CCAADCE-8E5C-4B5A-9B44-9879335C7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975" y="4941888"/>
            <a:ext cx="1584325" cy="1042987"/>
          </a:xfrm>
          <a:prstGeom prst="ellipse">
            <a:avLst/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grpSp>
        <p:nvGrpSpPr>
          <p:cNvPr id="9224" name="Group 9">
            <a:extLst>
              <a:ext uri="{FF2B5EF4-FFF2-40B4-BE49-F238E27FC236}">
                <a16:creationId xmlns:a16="http://schemas.microsoft.com/office/drawing/2014/main" id="{F31AF969-3A6E-43BF-B067-6EA6BE065526}"/>
              </a:ext>
            </a:extLst>
          </p:cNvPr>
          <p:cNvGrpSpPr>
            <a:grpSpLocks/>
          </p:cNvGrpSpPr>
          <p:nvPr/>
        </p:nvGrpSpPr>
        <p:grpSpPr bwMode="auto">
          <a:xfrm>
            <a:off x="103188" y="3448050"/>
            <a:ext cx="1584325" cy="1042988"/>
            <a:chOff x="5192540" y="2150045"/>
            <a:chExt cx="1584000" cy="1044000"/>
          </a:xfrm>
        </p:grpSpPr>
        <p:sp>
          <p:nvSpPr>
            <p:cNvPr id="9249" name="Oval 37">
              <a:extLst>
                <a:ext uri="{FF2B5EF4-FFF2-40B4-BE49-F238E27FC236}">
                  <a16:creationId xmlns:a16="http://schemas.microsoft.com/office/drawing/2014/main" id="{8036ACF5-8B3C-45F6-9240-D872A6DD0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2540" y="2150045"/>
              <a:ext cx="1584000" cy="1044000"/>
            </a:xfrm>
            <a:prstGeom prst="ellipse">
              <a:avLst/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9250" name="TextBox 34">
              <a:extLst>
                <a:ext uri="{FF2B5EF4-FFF2-40B4-BE49-F238E27FC236}">
                  <a16:creationId xmlns:a16="http://schemas.microsoft.com/office/drawing/2014/main" id="{B47068F0-6E91-4320-A7B5-CB624061B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464" y="2348880"/>
              <a:ext cx="1368152" cy="585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oligarchie mercantili</a:t>
              </a:r>
            </a:p>
          </p:txBody>
        </p:sp>
      </p:grpSp>
      <p:grpSp>
        <p:nvGrpSpPr>
          <p:cNvPr id="9225" name="Group 8">
            <a:extLst>
              <a:ext uri="{FF2B5EF4-FFF2-40B4-BE49-F238E27FC236}">
                <a16:creationId xmlns:a16="http://schemas.microsoft.com/office/drawing/2014/main" id="{7F845299-570E-43D2-A039-D0BF4E5272F4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1917700"/>
            <a:ext cx="1584325" cy="1044575"/>
            <a:chOff x="5192540" y="1445740"/>
            <a:chExt cx="1584000" cy="1044000"/>
          </a:xfrm>
        </p:grpSpPr>
        <p:sp>
          <p:nvSpPr>
            <p:cNvPr id="9247" name="Oval 38">
              <a:extLst>
                <a:ext uri="{FF2B5EF4-FFF2-40B4-BE49-F238E27FC236}">
                  <a16:creationId xmlns:a16="http://schemas.microsoft.com/office/drawing/2014/main" id="{5F31AA4B-452F-4C15-98F1-9AA324A1F7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2540" y="1445740"/>
              <a:ext cx="1584000" cy="1044000"/>
            </a:xfrm>
            <a:prstGeom prst="ellipse">
              <a:avLst/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9248" name="TextBox 35">
              <a:extLst>
                <a:ext uri="{FF2B5EF4-FFF2-40B4-BE49-F238E27FC236}">
                  <a16:creationId xmlns:a16="http://schemas.microsoft.com/office/drawing/2014/main" id="{4543384E-0C63-4E21-BE8F-B2A7BB5F16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00464" y="1644575"/>
              <a:ext cx="1368152" cy="584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600"/>
                <a:t>tribù nomadi</a:t>
              </a:r>
            </a:p>
          </p:txBody>
        </p:sp>
      </p:grpSp>
      <p:cxnSp>
        <p:nvCxnSpPr>
          <p:cNvPr id="9226" name="Straight Arrow Connector 12">
            <a:extLst>
              <a:ext uri="{FF2B5EF4-FFF2-40B4-BE49-F238E27FC236}">
                <a16:creationId xmlns:a16="http://schemas.microsoft.com/office/drawing/2014/main" id="{FE09A15D-0C18-4EC8-BAC2-84C63837368E}"/>
              </a:ext>
            </a:extLst>
          </p:cNvPr>
          <p:cNvCxnSpPr>
            <a:cxnSpLocks noChangeShapeType="1"/>
            <a:stCxn id="9249" idx="0"/>
            <a:endCxn id="9247" idx="3"/>
          </p:cNvCxnSpPr>
          <p:nvPr/>
        </p:nvCxnSpPr>
        <p:spPr bwMode="auto">
          <a:xfrm flipV="1">
            <a:off x="895350" y="2809875"/>
            <a:ext cx="533400" cy="638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7" name="Straight Arrow Connector 45">
            <a:extLst>
              <a:ext uri="{FF2B5EF4-FFF2-40B4-BE49-F238E27FC236}">
                <a16:creationId xmlns:a16="http://schemas.microsoft.com/office/drawing/2014/main" id="{F5B29FC9-0A53-4445-A0F1-EFBA8F470F32}"/>
              </a:ext>
            </a:extLst>
          </p:cNvPr>
          <p:cNvCxnSpPr>
            <a:cxnSpLocks noChangeShapeType="1"/>
            <a:stCxn id="9249" idx="4"/>
            <a:endCxn id="9223" idx="1"/>
          </p:cNvCxnSpPr>
          <p:nvPr/>
        </p:nvCxnSpPr>
        <p:spPr bwMode="auto">
          <a:xfrm>
            <a:off x="895350" y="4491038"/>
            <a:ext cx="533400" cy="6032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8" name="Rectangle 54">
            <a:extLst>
              <a:ext uri="{FF2B5EF4-FFF2-40B4-BE49-F238E27FC236}">
                <a16:creationId xmlns:a16="http://schemas.microsoft.com/office/drawing/2014/main" id="{6E9969AE-B2D2-4B04-B70C-7CB6BB548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5175250"/>
            <a:ext cx="1223962" cy="574675"/>
          </a:xfrm>
          <a:prstGeom prst="rect">
            <a:avLst/>
          </a:prstGeom>
          <a:noFill/>
          <a:ln w="28575">
            <a:solidFill>
              <a:srgbClr val="BA634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cxnSp>
        <p:nvCxnSpPr>
          <p:cNvPr id="9229" name="Straight Arrow Connector 23">
            <a:extLst>
              <a:ext uri="{FF2B5EF4-FFF2-40B4-BE49-F238E27FC236}">
                <a16:creationId xmlns:a16="http://schemas.microsoft.com/office/drawing/2014/main" id="{A693D40A-61B8-40D9-AB98-647A60046E68}"/>
              </a:ext>
            </a:extLst>
          </p:cNvPr>
          <p:cNvCxnSpPr>
            <a:cxnSpLocks noChangeShapeType="1"/>
            <a:stCxn id="9247" idx="5"/>
            <a:endCxn id="9245" idx="1"/>
          </p:cNvCxnSpPr>
          <p:nvPr/>
        </p:nvCxnSpPr>
        <p:spPr bwMode="auto">
          <a:xfrm>
            <a:off x="2549525" y="2809875"/>
            <a:ext cx="698500" cy="1158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0" name="Straight Arrow Connector 61">
            <a:extLst>
              <a:ext uri="{FF2B5EF4-FFF2-40B4-BE49-F238E27FC236}">
                <a16:creationId xmlns:a16="http://schemas.microsoft.com/office/drawing/2014/main" id="{B339D1EE-46E7-4DA0-B8DD-0CB9C15B0018}"/>
              </a:ext>
            </a:extLst>
          </p:cNvPr>
          <p:cNvCxnSpPr>
            <a:cxnSpLocks noChangeShapeType="1"/>
            <a:stCxn id="9223" idx="7"/>
            <a:endCxn id="9245" idx="1"/>
          </p:cNvCxnSpPr>
          <p:nvPr/>
        </p:nvCxnSpPr>
        <p:spPr bwMode="auto">
          <a:xfrm flipV="1">
            <a:off x="2549525" y="3968750"/>
            <a:ext cx="698500" cy="11255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1" name="TextBox 64">
            <a:extLst>
              <a:ext uri="{FF2B5EF4-FFF2-40B4-BE49-F238E27FC236}">
                <a16:creationId xmlns:a16="http://schemas.microsoft.com/office/drawing/2014/main" id="{ED02FBCE-839F-46D8-8FD9-CAAD4AEED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925" y="5072063"/>
            <a:ext cx="13684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contadini, lavoratori, artigiani</a:t>
            </a:r>
          </a:p>
        </p:txBody>
      </p:sp>
      <p:grpSp>
        <p:nvGrpSpPr>
          <p:cNvPr id="4" name="Group 43">
            <a:extLst>
              <a:ext uri="{FF2B5EF4-FFF2-40B4-BE49-F238E27FC236}">
                <a16:creationId xmlns:a16="http://schemas.microsoft.com/office/drawing/2014/main" id="{26732586-3633-44C1-9982-645936952257}"/>
              </a:ext>
            </a:extLst>
          </p:cNvPr>
          <p:cNvGrpSpPr>
            <a:grpSpLocks/>
          </p:cNvGrpSpPr>
          <p:nvPr/>
        </p:nvGrpSpPr>
        <p:grpSpPr bwMode="auto">
          <a:xfrm>
            <a:off x="3203575" y="3359150"/>
            <a:ext cx="1673225" cy="1217613"/>
            <a:chOff x="3403712" y="3359845"/>
            <a:chExt cx="1672344" cy="1217664"/>
          </a:xfrm>
        </p:grpSpPr>
        <p:sp>
          <p:nvSpPr>
            <p:cNvPr id="9245" name="Rectangle 18">
              <a:extLst>
                <a:ext uri="{FF2B5EF4-FFF2-40B4-BE49-F238E27FC236}">
                  <a16:creationId xmlns:a16="http://schemas.microsoft.com/office/drawing/2014/main" id="{DAEEB63C-DE36-4BB6-80E6-79C14B507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106" y="3359845"/>
              <a:ext cx="1583556" cy="1217664"/>
            </a:xfrm>
            <a:prstGeom prst="rect">
              <a:avLst/>
            </a:prstGeom>
            <a:noFill/>
            <a:ln w="28575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9246" name="TextBox 28">
              <a:extLst>
                <a:ext uri="{FF2B5EF4-FFF2-40B4-BE49-F238E27FC236}">
                  <a16:creationId xmlns:a16="http://schemas.microsoft.com/office/drawing/2014/main" id="{2CB2CC6F-598B-448F-8314-EA4685A8F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712" y="3369880"/>
              <a:ext cx="1672344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esigenza </a:t>
              </a:r>
              <a:br>
                <a:rPr lang="it-IT" altLang="en-US" sz="1800"/>
              </a:br>
              <a:r>
                <a:rPr lang="it-IT" altLang="en-US" sz="1800"/>
                <a:t>di unità, uguaglianza, riscatto</a:t>
              </a:r>
            </a:p>
          </p:txBody>
        </p:sp>
      </p:grpSp>
      <p:grpSp>
        <p:nvGrpSpPr>
          <p:cNvPr id="5" name="Group 102">
            <a:extLst>
              <a:ext uri="{FF2B5EF4-FFF2-40B4-BE49-F238E27FC236}">
                <a16:creationId xmlns:a16="http://schemas.microsoft.com/office/drawing/2014/main" id="{BF5B4CA6-822C-42DC-8456-23194CAF8E2E}"/>
              </a:ext>
            </a:extLst>
          </p:cNvPr>
          <p:cNvGrpSpPr>
            <a:grpSpLocks/>
          </p:cNvGrpSpPr>
          <p:nvPr/>
        </p:nvGrpSpPr>
        <p:grpSpPr bwMode="auto">
          <a:xfrm>
            <a:off x="5203825" y="3359150"/>
            <a:ext cx="1671638" cy="1217613"/>
            <a:chOff x="3403712" y="3359845"/>
            <a:chExt cx="1672344" cy="1217664"/>
          </a:xfrm>
        </p:grpSpPr>
        <p:sp>
          <p:nvSpPr>
            <p:cNvPr id="9243" name="Rectangle 103">
              <a:extLst>
                <a:ext uri="{FF2B5EF4-FFF2-40B4-BE49-F238E27FC236}">
                  <a16:creationId xmlns:a16="http://schemas.microsoft.com/office/drawing/2014/main" id="{9DA2825E-AD05-4720-A3D1-7F8A5A978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106" y="3359845"/>
              <a:ext cx="1583556" cy="1217664"/>
            </a:xfrm>
            <a:prstGeom prst="rect">
              <a:avLst/>
            </a:prstGeom>
            <a:noFill/>
            <a:ln w="28575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9244" name="TextBox 104">
              <a:extLst>
                <a:ext uri="{FF2B5EF4-FFF2-40B4-BE49-F238E27FC236}">
                  <a16:creationId xmlns:a16="http://schemas.microsoft.com/office/drawing/2014/main" id="{A6D0EC24-D79B-4EDC-90E8-5B3B44D8E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712" y="3646878"/>
              <a:ext cx="167234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predicazione di Maometto</a:t>
              </a:r>
            </a:p>
          </p:txBody>
        </p:sp>
      </p:grpSp>
      <p:grpSp>
        <p:nvGrpSpPr>
          <p:cNvPr id="6" name="Group 105">
            <a:extLst>
              <a:ext uri="{FF2B5EF4-FFF2-40B4-BE49-F238E27FC236}">
                <a16:creationId xmlns:a16="http://schemas.microsoft.com/office/drawing/2014/main" id="{5638FA91-CBEB-4988-975A-D391014B8456}"/>
              </a:ext>
            </a:extLst>
          </p:cNvPr>
          <p:cNvGrpSpPr>
            <a:grpSpLocks/>
          </p:cNvGrpSpPr>
          <p:nvPr/>
        </p:nvGrpSpPr>
        <p:grpSpPr bwMode="auto">
          <a:xfrm>
            <a:off x="7235825" y="3359150"/>
            <a:ext cx="1673225" cy="1217613"/>
            <a:chOff x="3403712" y="3359845"/>
            <a:chExt cx="1672344" cy="1217664"/>
          </a:xfrm>
        </p:grpSpPr>
        <p:sp>
          <p:nvSpPr>
            <p:cNvPr id="9241" name="Rectangle 106">
              <a:extLst>
                <a:ext uri="{FF2B5EF4-FFF2-40B4-BE49-F238E27FC236}">
                  <a16:creationId xmlns:a16="http://schemas.microsoft.com/office/drawing/2014/main" id="{67BDE7BE-E79D-42FB-AD48-B23C60D5B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106" y="3359845"/>
              <a:ext cx="1583556" cy="1217664"/>
            </a:xfrm>
            <a:prstGeom prst="rect">
              <a:avLst/>
            </a:prstGeom>
            <a:noFill/>
            <a:ln w="28575">
              <a:solidFill>
                <a:srgbClr val="BA634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9242" name="TextBox 107">
              <a:extLst>
                <a:ext uri="{FF2B5EF4-FFF2-40B4-BE49-F238E27FC236}">
                  <a16:creationId xmlns:a16="http://schemas.microsoft.com/office/drawing/2014/main" id="{8217A4C4-9228-4E55-A8CB-EAE2A7A57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712" y="3646878"/>
              <a:ext cx="167234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conquista </a:t>
              </a:r>
              <a:br>
                <a:rPr lang="it-IT" altLang="en-US" sz="1800"/>
              </a:br>
              <a:r>
                <a:rPr lang="it-IT" altLang="en-US" sz="1800"/>
                <a:t>della Mecca</a:t>
              </a:r>
            </a:p>
          </p:txBody>
        </p:sp>
      </p:grpSp>
      <p:cxnSp>
        <p:nvCxnSpPr>
          <p:cNvPr id="9235" name="Straight Arrow Connector 108">
            <a:extLst>
              <a:ext uri="{FF2B5EF4-FFF2-40B4-BE49-F238E27FC236}">
                <a16:creationId xmlns:a16="http://schemas.microsoft.com/office/drawing/2014/main" id="{86088E63-5241-4B9C-A057-A2AE2F0F17A2}"/>
              </a:ext>
            </a:extLst>
          </p:cNvPr>
          <p:cNvCxnSpPr>
            <a:cxnSpLocks noChangeShapeType="1"/>
            <a:stCxn id="9245" idx="3"/>
            <a:endCxn id="9243" idx="1"/>
          </p:cNvCxnSpPr>
          <p:nvPr/>
        </p:nvCxnSpPr>
        <p:spPr bwMode="auto">
          <a:xfrm>
            <a:off x="4832350" y="3968750"/>
            <a:ext cx="41592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6" name="Straight Arrow Connector 111">
            <a:extLst>
              <a:ext uri="{FF2B5EF4-FFF2-40B4-BE49-F238E27FC236}">
                <a16:creationId xmlns:a16="http://schemas.microsoft.com/office/drawing/2014/main" id="{2C58F373-114D-45E0-B8B7-55329CF6F617}"/>
              </a:ext>
            </a:extLst>
          </p:cNvPr>
          <p:cNvCxnSpPr>
            <a:cxnSpLocks noChangeShapeType="1"/>
            <a:stCxn id="9243" idx="3"/>
            <a:endCxn id="9241" idx="1"/>
          </p:cNvCxnSpPr>
          <p:nvPr/>
        </p:nvCxnSpPr>
        <p:spPr bwMode="auto">
          <a:xfrm>
            <a:off x="6832600" y="3968750"/>
            <a:ext cx="447675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7" name="Elbow Connector 58">
            <a:extLst>
              <a:ext uri="{FF2B5EF4-FFF2-40B4-BE49-F238E27FC236}">
                <a16:creationId xmlns:a16="http://schemas.microsoft.com/office/drawing/2014/main" id="{75A694CD-4B9E-4AC6-B9F6-CFB1B2358690}"/>
              </a:ext>
            </a:extLst>
          </p:cNvPr>
          <p:cNvCxnSpPr>
            <a:cxnSpLocks noChangeShapeType="1"/>
            <a:stCxn id="9243" idx="2"/>
            <a:endCxn id="9228" idx="1"/>
          </p:cNvCxnSpPr>
          <p:nvPr/>
        </p:nvCxnSpPr>
        <p:spPr bwMode="auto">
          <a:xfrm rot="16200000" flipH="1">
            <a:off x="5835650" y="4781551"/>
            <a:ext cx="885825" cy="476250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Elbow Connector 118">
            <a:extLst>
              <a:ext uri="{FF2B5EF4-FFF2-40B4-BE49-F238E27FC236}">
                <a16:creationId xmlns:a16="http://schemas.microsoft.com/office/drawing/2014/main" id="{488C1521-EBA4-4747-8EDD-8930C886795D}"/>
              </a:ext>
            </a:extLst>
          </p:cNvPr>
          <p:cNvCxnSpPr>
            <a:cxnSpLocks noChangeShapeType="1"/>
            <a:stCxn id="9228" idx="3"/>
            <a:endCxn id="9241" idx="2"/>
          </p:cNvCxnSpPr>
          <p:nvPr/>
        </p:nvCxnSpPr>
        <p:spPr bwMode="auto">
          <a:xfrm flipV="1">
            <a:off x="7740650" y="4576763"/>
            <a:ext cx="331788" cy="885825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39" name="TextBox 62">
            <a:extLst>
              <a:ext uri="{FF2B5EF4-FFF2-40B4-BE49-F238E27FC236}">
                <a16:creationId xmlns:a16="http://schemas.microsoft.com/office/drawing/2014/main" id="{07F15463-9EFB-460C-84CA-1BA269976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5278438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ègira</a:t>
            </a:r>
          </a:p>
        </p:txBody>
      </p:sp>
      <p:pic>
        <p:nvPicPr>
          <p:cNvPr id="24599" name="Picture 1">
            <a:extLst>
              <a:ext uri="{FF2B5EF4-FFF2-40B4-BE49-F238E27FC236}">
                <a16:creationId xmlns:a16="http://schemas.microsoft.com/office/drawing/2014/main" id="{1661E51D-B35B-459F-A03F-BD33B265C2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1001713"/>
            <a:ext cx="3508375" cy="223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 animBg="1"/>
      <p:bldP spid="92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BD5FC23-8C4B-4D3A-A094-6C82F52F08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29B617A-97C4-4240-B318-4F33CA7EE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La civiltà islamica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8572FA5-E7EC-4310-8504-177B7BA936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E4E1F96-0DD3-4323-B020-A7E8225CF78B}" type="slidenum">
              <a:rPr lang="it-IT" alt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4A0F0E50-00AC-405A-AD35-A34BDF0B8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L’</a:t>
            </a:r>
            <a:r>
              <a:rPr lang="it-IT" altLang="ja-JP" sz="2400" b="1">
                <a:solidFill>
                  <a:srgbClr val="FFC54E"/>
                </a:solidFill>
              </a:rPr>
              <a:t>islam</a:t>
            </a:r>
            <a:endParaRPr lang="it-IT" altLang="en-US" sz="2400" b="1">
              <a:solidFill>
                <a:srgbClr val="FFC54E"/>
              </a:solidFill>
            </a:endParaRPr>
          </a:p>
        </p:txBody>
      </p:sp>
      <p:graphicFrame>
        <p:nvGraphicFramePr>
          <p:cNvPr id="39" name="Tabella 38">
            <a:extLst>
              <a:ext uri="{FF2B5EF4-FFF2-40B4-BE49-F238E27FC236}">
                <a16:creationId xmlns:a16="http://schemas.microsoft.com/office/drawing/2014/main" id="{057C6DF4-07CE-4F16-BBAE-49A6C5A48F6E}"/>
              </a:ext>
            </a:extLst>
          </p:cNvPr>
          <p:cNvGraphicFramePr>
            <a:graphicFrameLocks noGrp="1"/>
          </p:cNvGraphicFramePr>
          <p:nvPr/>
        </p:nvGraphicFramePr>
        <p:xfrm>
          <a:off x="954088" y="1268413"/>
          <a:ext cx="7200900" cy="4537075"/>
        </p:xfrm>
        <a:graphic>
          <a:graphicData uri="http://schemas.openxmlformats.org/drawingml/2006/table">
            <a:tbl>
              <a:tblPr/>
              <a:tblGrid>
                <a:gridCol w="360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 caratteri</a:t>
                      </a:r>
                    </a:p>
                  </a:txBody>
                  <a:tcPr marL="91441" marR="91441" marT="45726" marB="4572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 pilastri</a:t>
                      </a:r>
                    </a:p>
                  </a:txBody>
                  <a:tcPr marL="91441" marR="91441" marT="45726" marB="45726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41" marR="91441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41" marR="91441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43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41" marR="91441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41" marR="91441"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509DEB-1877-4B69-8307-BD40DE2BD504}"/>
              </a:ext>
            </a:extLst>
          </p:cNvPr>
          <p:cNvSpPr txBox="1"/>
          <p:nvPr/>
        </p:nvSpPr>
        <p:spPr>
          <a:xfrm>
            <a:off x="1116013" y="2089150"/>
            <a:ext cx="1943100" cy="3698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800" dirty="0">
                <a:solidFill>
                  <a:schemeClr val="bg1"/>
                </a:solidFill>
              </a:rPr>
              <a:t>monoteismo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A407CB-4183-4F3D-8D0D-327ABE84E798}"/>
              </a:ext>
            </a:extLst>
          </p:cNvPr>
          <p:cNvSpPr txBox="1"/>
          <p:nvPr/>
        </p:nvSpPr>
        <p:spPr>
          <a:xfrm>
            <a:off x="1116013" y="2579688"/>
            <a:ext cx="1943100" cy="369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800" dirty="0">
                <a:solidFill>
                  <a:schemeClr val="bg1"/>
                </a:solidFill>
              </a:rPr>
              <a:t>rivelazione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5FDA5E-1704-4B38-9018-F85679057493}"/>
              </a:ext>
            </a:extLst>
          </p:cNvPr>
          <p:cNvSpPr txBox="1"/>
          <p:nvPr/>
        </p:nvSpPr>
        <p:spPr>
          <a:xfrm>
            <a:off x="1112838" y="3059113"/>
            <a:ext cx="1946275" cy="36988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800" dirty="0">
                <a:solidFill>
                  <a:schemeClr val="bg1"/>
                </a:solidFill>
              </a:rPr>
              <a:t>comunitarismo</a:t>
            </a:r>
          </a:p>
        </p:txBody>
      </p:sp>
      <p:sp>
        <p:nvSpPr>
          <p:cNvPr id="10263" name="TextBox 3">
            <a:extLst>
              <a:ext uri="{FF2B5EF4-FFF2-40B4-BE49-F238E27FC236}">
                <a16:creationId xmlns:a16="http://schemas.microsoft.com/office/drawing/2014/main" id="{4A08D073-E07B-4CBE-AA78-98BEF47E8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089150"/>
            <a:ext cx="1008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Allah</a:t>
            </a:r>
          </a:p>
        </p:txBody>
      </p:sp>
      <p:sp>
        <p:nvSpPr>
          <p:cNvPr id="10264" name="TextBox 16">
            <a:extLst>
              <a:ext uri="{FF2B5EF4-FFF2-40B4-BE49-F238E27FC236}">
                <a16:creationId xmlns:a16="http://schemas.microsoft.com/office/drawing/2014/main" id="{9A927350-17A8-41DE-B4D7-01948A6DA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579688"/>
            <a:ext cx="1008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Corano</a:t>
            </a:r>
          </a:p>
        </p:txBody>
      </p:sp>
      <p:sp>
        <p:nvSpPr>
          <p:cNvPr id="10265" name="TextBox 17">
            <a:extLst>
              <a:ext uri="{FF2B5EF4-FFF2-40B4-BE49-F238E27FC236}">
                <a16:creationId xmlns:a16="http://schemas.microsoft.com/office/drawing/2014/main" id="{6BE83AC7-3647-4D08-BE23-01B8DABFD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059113"/>
            <a:ext cx="1008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 i="1"/>
              <a:t>umma</a:t>
            </a:r>
          </a:p>
        </p:txBody>
      </p:sp>
      <p:cxnSp>
        <p:nvCxnSpPr>
          <p:cNvPr id="10266" name="Straight Arrow Connector 5">
            <a:extLst>
              <a:ext uri="{FF2B5EF4-FFF2-40B4-BE49-F238E27FC236}">
                <a16:creationId xmlns:a16="http://schemas.microsoft.com/office/drawing/2014/main" id="{7EEB2263-3A9A-411F-9A38-03679EDAA0D3}"/>
              </a:ext>
            </a:extLst>
          </p:cNvPr>
          <p:cNvCxnSpPr>
            <a:cxnSpLocks noChangeShapeType="1"/>
            <a:stCxn id="2" idx="3"/>
          </p:cNvCxnSpPr>
          <p:nvPr/>
        </p:nvCxnSpPr>
        <p:spPr bwMode="auto">
          <a:xfrm>
            <a:off x="3059113" y="2274888"/>
            <a:ext cx="3603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7" name="Straight Arrow Connector 20">
            <a:extLst>
              <a:ext uri="{FF2B5EF4-FFF2-40B4-BE49-F238E27FC236}">
                <a16:creationId xmlns:a16="http://schemas.microsoft.com/office/drawing/2014/main" id="{F11B2A8F-855E-408C-8DB7-C1B84AE19260}"/>
              </a:ext>
            </a:extLst>
          </p:cNvPr>
          <p:cNvCxnSpPr>
            <a:cxnSpLocks noChangeShapeType="1"/>
            <a:stCxn id="13" idx="3"/>
            <a:endCxn id="10264" idx="1"/>
          </p:cNvCxnSpPr>
          <p:nvPr/>
        </p:nvCxnSpPr>
        <p:spPr bwMode="auto">
          <a:xfrm>
            <a:off x="3059113" y="2765425"/>
            <a:ext cx="3603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8" name="Straight Arrow Connector 23">
            <a:extLst>
              <a:ext uri="{FF2B5EF4-FFF2-40B4-BE49-F238E27FC236}">
                <a16:creationId xmlns:a16="http://schemas.microsoft.com/office/drawing/2014/main" id="{7FAF27F8-55A8-409D-B69E-1E3AA60C5F6F}"/>
              </a:ext>
            </a:extLst>
          </p:cNvPr>
          <p:cNvCxnSpPr>
            <a:cxnSpLocks noChangeShapeType="1"/>
            <a:stCxn id="14" idx="3"/>
          </p:cNvCxnSpPr>
          <p:nvPr/>
        </p:nvCxnSpPr>
        <p:spPr bwMode="auto">
          <a:xfrm>
            <a:off x="3059113" y="3244850"/>
            <a:ext cx="3603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69" name="TextBox 14">
            <a:extLst>
              <a:ext uri="{FF2B5EF4-FFF2-40B4-BE49-F238E27FC236}">
                <a16:creationId xmlns:a16="http://schemas.microsoft.com/office/drawing/2014/main" id="{B119481C-524F-4526-96AA-77FE9D62F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2089150"/>
            <a:ext cx="343852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80975" indent="-180975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800"/>
              <a:t>professione di fede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800"/>
              <a:t>preghiera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800"/>
              <a:t>elemosina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800"/>
              <a:t>digiuno rituale (</a:t>
            </a:r>
            <a:r>
              <a:rPr lang="it-IT" altLang="en-US" sz="1800" i="1"/>
              <a:t>ramadan</a:t>
            </a:r>
            <a:r>
              <a:rPr lang="it-IT" altLang="en-US" sz="1800"/>
              <a:t>)</a:t>
            </a:r>
          </a:p>
          <a:p>
            <a:pPr algn="l" eaLnBrk="1" hangingPunct="1">
              <a:buFont typeface="Arial" panose="020B0604020202020204" pitchFamily="34" charset="0"/>
              <a:buChar char="•"/>
            </a:pPr>
            <a:r>
              <a:rPr lang="it-IT" altLang="en-US" sz="1800"/>
              <a:t>pellegrinaggio alla Mecca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ACF61800-BA07-4873-98A1-AA74E8C4E015}"/>
              </a:ext>
            </a:extLst>
          </p:cNvPr>
          <p:cNvSpPr/>
          <p:nvPr/>
        </p:nvSpPr>
        <p:spPr bwMode="auto">
          <a:xfrm rot="10800000">
            <a:off x="2058988" y="4121150"/>
            <a:ext cx="1296987" cy="460375"/>
          </a:xfrm>
          <a:prstGeom prst="triangl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302A20C1-2472-4C98-8C22-B1A061800CC2}"/>
              </a:ext>
            </a:extLst>
          </p:cNvPr>
          <p:cNvSpPr/>
          <p:nvPr/>
        </p:nvSpPr>
        <p:spPr bwMode="auto">
          <a:xfrm rot="10800000">
            <a:off x="5786438" y="4121150"/>
            <a:ext cx="1296987" cy="460375"/>
          </a:xfrm>
          <a:prstGeom prst="triangle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buFont typeface="Wingdings" charset="0"/>
              <a:buChar char="Ø"/>
              <a:defRPr/>
            </a:pPr>
            <a:endParaRPr lang="it-IT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272" name="TextBox 18">
            <a:extLst>
              <a:ext uri="{FF2B5EF4-FFF2-40B4-BE49-F238E27FC236}">
                <a16:creationId xmlns:a16="http://schemas.microsoft.com/office/drawing/2014/main" id="{6B3E608B-A858-492B-9E95-D0BC9DD2B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4605338"/>
            <a:ext cx="3311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si concepisce </a:t>
            </a:r>
            <a:br>
              <a:rPr lang="it-IT" altLang="en-US" sz="1800"/>
            </a:br>
            <a:r>
              <a:rPr lang="it-IT" altLang="en-US" sz="1800"/>
              <a:t>come il compimento </a:t>
            </a:r>
            <a:br>
              <a:rPr lang="it-IT" altLang="en-US" sz="1800"/>
            </a:br>
            <a:r>
              <a:rPr lang="it-IT" altLang="en-US" sz="1800"/>
              <a:t>dell’</a:t>
            </a:r>
            <a:r>
              <a:rPr lang="it-IT" altLang="ja-JP" sz="1800"/>
              <a:t>ebraismo </a:t>
            </a:r>
            <a:br>
              <a:rPr lang="it-IT" altLang="ja-JP" sz="1800"/>
            </a:br>
            <a:r>
              <a:rPr lang="it-IT" altLang="ja-JP" sz="1800"/>
              <a:t>e del cristianesimo</a:t>
            </a:r>
            <a:endParaRPr lang="it-IT" altLang="en-US" sz="1800"/>
          </a:p>
        </p:txBody>
      </p:sp>
      <p:sp>
        <p:nvSpPr>
          <p:cNvPr id="10273" name="TextBox 31">
            <a:extLst>
              <a:ext uri="{FF2B5EF4-FFF2-40B4-BE49-F238E27FC236}">
                <a16:creationId xmlns:a16="http://schemas.microsoft.com/office/drawing/2014/main" id="{2BC9CD4D-AC37-46A8-A28D-5C8F5AA9B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4605338"/>
            <a:ext cx="33115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/>
              <a:t>si fonda </a:t>
            </a:r>
            <a:br>
              <a:rPr lang="it-IT" altLang="en-US" sz="1800"/>
            </a:br>
            <a:r>
              <a:rPr lang="it-IT" altLang="en-US" sz="1800"/>
              <a:t>sulla sottomissione (</a:t>
            </a:r>
            <a:r>
              <a:rPr lang="it-IT" altLang="en-US" sz="1800" i="1"/>
              <a:t>islam</a:t>
            </a:r>
            <a:r>
              <a:rPr lang="it-IT" altLang="en-US" sz="1800"/>
              <a:t>) del credente (</a:t>
            </a:r>
            <a:r>
              <a:rPr lang="it-IT" altLang="en-US" sz="1800" i="1"/>
              <a:t>muslim</a:t>
            </a:r>
            <a:r>
              <a:rPr lang="it-IT" altLang="en-US" sz="1800"/>
              <a:t>) </a:t>
            </a:r>
            <a:br>
              <a:rPr lang="it-IT" altLang="en-US" sz="1800"/>
            </a:br>
            <a:r>
              <a:rPr lang="it-IT" altLang="en-US" sz="1800"/>
              <a:t>ad Allah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9D11AFF-E78D-4AE3-ACEA-2621272BF25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003EEFE-11BD-4C81-A98B-824753FE4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La civiltà islamica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E7C76084-DC7C-4446-BD93-7BA1CE99E8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E56BC62-3EA1-480B-B88A-0A8C5FB746BF}" type="slidenum">
              <a:rPr lang="it-IT" alt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50534" name="AutoShape 6">
            <a:extLst>
              <a:ext uri="{FF2B5EF4-FFF2-40B4-BE49-F238E27FC236}">
                <a16:creationId xmlns:a16="http://schemas.microsoft.com/office/drawing/2014/main" id="{D8E17595-7060-437F-A051-544201586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13" y="1341438"/>
            <a:ext cx="1243012" cy="539750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"sforzo </a:t>
            </a:r>
            <a:br>
              <a:rPr lang="it-IT" altLang="en-US" sz="1600"/>
            </a:br>
            <a:r>
              <a:rPr lang="it-IT" altLang="en-US" sz="1600"/>
              <a:t>interiore"</a:t>
            </a:r>
          </a:p>
        </p:txBody>
      </p:sp>
      <p:sp>
        <p:nvSpPr>
          <p:cNvPr id="11270" name="Text Box 4">
            <a:extLst>
              <a:ext uri="{FF2B5EF4-FFF2-40B4-BE49-F238E27FC236}">
                <a16:creationId xmlns:a16="http://schemas.microsoft.com/office/drawing/2014/main" id="{EA9375A6-D6E3-41D3-9C61-5412996A1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Islam: l’</a:t>
            </a:r>
            <a:r>
              <a:rPr lang="it-IT" altLang="ja-JP" sz="2400" b="1">
                <a:solidFill>
                  <a:srgbClr val="FFC54E"/>
                </a:solidFill>
              </a:rPr>
              <a:t>espansione</a:t>
            </a:r>
            <a:endParaRPr lang="it-IT" altLang="en-US" sz="2400" b="1">
              <a:solidFill>
                <a:srgbClr val="FFC54E"/>
              </a:solidFill>
            </a:endParaRPr>
          </a:p>
        </p:txBody>
      </p:sp>
      <p:sp>
        <p:nvSpPr>
          <p:cNvPr id="22" name="AutoShape 6">
            <a:extLst>
              <a:ext uri="{FF2B5EF4-FFF2-40B4-BE49-F238E27FC236}">
                <a16:creationId xmlns:a16="http://schemas.microsoft.com/office/drawing/2014/main" id="{71CCCF8A-631D-4D23-B17C-9A9F69104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13" y="2505075"/>
            <a:ext cx="1243012" cy="539750"/>
          </a:xfrm>
          <a:prstGeom prst="roundRect">
            <a:avLst>
              <a:gd name="adj" fmla="val 16667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"guerra </a:t>
            </a:r>
            <a:br>
              <a:rPr lang="it-IT" altLang="en-US" sz="1600"/>
            </a:br>
            <a:r>
              <a:rPr lang="it-IT" altLang="en-US" sz="1600"/>
              <a:t>santa"</a:t>
            </a:r>
          </a:p>
        </p:txBody>
      </p:sp>
      <p:sp>
        <p:nvSpPr>
          <p:cNvPr id="11272" name="AutoShape 39">
            <a:extLst>
              <a:ext uri="{FF2B5EF4-FFF2-40B4-BE49-F238E27FC236}">
                <a16:creationId xmlns:a16="http://schemas.microsoft.com/office/drawing/2014/main" id="{7FBF6BDD-2100-4A8A-B277-DFDD6F86D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11338"/>
            <a:ext cx="1473200" cy="730250"/>
          </a:xfrm>
          <a:prstGeom prst="roundRect">
            <a:avLst>
              <a:gd name="adj" fmla="val 16667"/>
            </a:avLst>
          </a:prstGeom>
          <a:solidFill>
            <a:srgbClr val="FFE7A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>
              <a:solidFill>
                <a:srgbClr val="000000"/>
              </a:solidFill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9D857E98-F914-493A-9EC5-53A705FB02D5}"/>
              </a:ext>
            </a:extLst>
          </p:cNvPr>
          <p:cNvGrpSpPr>
            <a:grpSpLocks/>
          </p:cNvGrpSpPr>
          <p:nvPr/>
        </p:nvGrpSpPr>
        <p:grpSpPr bwMode="auto">
          <a:xfrm>
            <a:off x="320675" y="3119438"/>
            <a:ext cx="1579563" cy="809625"/>
            <a:chOff x="112589" y="4708614"/>
            <a:chExt cx="1579091" cy="808618"/>
          </a:xfrm>
        </p:grpSpPr>
        <p:sp>
          <p:nvSpPr>
            <p:cNvPr id="11291" name="AutoShape 39">
              <a:extLst>
                <a:ext uri="{FF2B5EF4-FFF2-40B4-BE49-F238E27FC236}">
                  <a16:creationId xmlns:a16="http://schemas.microsoft.com/office/drawing/2014/main" id="{902CC58C-167F-4296-9280-A66B4AF4A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89" y="4708614"/>
              <a:ext cx="1579091" cy="808618"/>
            </a:xfrm>
            <a:prstGeom prst="roundRect">
              <a:avLst>
                <a:gd name="adj" fmla="val 16667"/>
              </a:avLst>
            </a:prstGeom>
            <a:solidFill>
              <a:srgbClr val="FFE7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1292" name="TextBox 4">
              <a:extLst>
                <a:ext uri="{FF2B5EF4-FFF2-40B4-BE49-F238E27FC236}">
                  <a16:creationId xmlns:a16="http://schemas.microsoft.com/office/drawing/2014/main" id="{A4AE57D2-5C1C-4C1C-B2DC-4C042E415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973" y="4788887"/>
              <a:ext cx="1296144" cy="648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tradizioni nomadi</a:t>
              </a:r>
            </a:p>
          </p:txBody>
        </p:sp>
      </p:grpSp>
      <p:sp>
        <p:nvSpPr>
          <p:cNvPr id="11274" name="TextBox 26">
            <a:extLst>
              <a:ext uri="{FF2B5EF4-FFF2-40B4-BE49-F238E27FC236}">
                <a16:creationId xmlns:a16="http://schemas.microsoft.com/office/drawing/2014/main" id="{64DF1CF5-7E6A-4CCA-9CEB-98D8D1F22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3" y="1990725"/>
            <a:ext cx="12969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800" i="1"/>
              <a:t>jihad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B7A0C98D-7491-4CFE-8233-8D1B17183577}"/>
              </a:ext>
            </a:extLst>
          </p:cNvPr>
          <p:cNvGrpSpPr>
            <a:grpSpLocks/>
          </p:cNvGrpSpPr>
          <p:nvPr/>
        </p:nvGrpSpPr>
        <p:grpSpPr bwMode="auto">
          <a:xfrm>
            <a:off x="5659438" y="4760913"/>
            <a:ext cx="1792287" cy="923925"/>
            <a:chOff x="3227016" y="4743537"/>
            <a:chExt cx="1792536" cy="923330"/>
          </a:xfrm>
        </p:grpSpPr>
        <p:sp>
          <p:nvSpPr>
            <p:cNvPr id="6" name="CasellaDiTesto 34">
              <a:extLst>
                <a:ext uri="{FF2B5EF4-FFF2-40B4-BE49-F238E27FC236}">
                  <a16:creationId xmlns:a16="http://schemas.microsoft.com/office/drawing/2014/main" id="{0BDD4264-17E7-407C-AA7C-255340C89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7016" y="4750854"/>
              <a:ext cx="1792536" cy="916013"/>
            </a:xfrm>
            <a:prstGeom prst="rect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endParaRPr lang="en-US" altLang="en-US" sz="1400"/>
            </a:p>
          </p:txBody>
        </p:sp>
        <p:sp>
          <p:nvSpPr>
            <p:cNvPr id="11290" name="TextBox 28">
              <a:extLst>
                <a:ext uri="{FF2B5EF4-FFF2-40B4-BE49-F238E27FC236}">
                  <a16:creationId xmlns:a16="http://schemas.microsoft.com/office/drawing/2014/main" id="{2E5E8FFA-6403-49DB-975F-7B53B7D3D6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710" y="4743537"/>
              <a:ext cx="1584176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debolezza</a:t>
              </a:r>
              <a:br>
                <a:rPr lang="it-IT" altLang="en-US" sz="1800"/>
              </a:br>
              <a:r>
                <a:rPr lang="it-IT" altLang="en-US" sz="1800"/>
                <a:t>di bizantini </a:t>
              </a:r>
              <a:br>
                <a:rPr lang="it-IT" altLang="en-US" sz="1800"/>
              </a:br>
              <a:r>
                <a:rPr lang="it-IT" altLang="en-US" sz="1800"/>
                <a:t>e persiani</a:t>
              </a:r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F21B5CBD-EB09-4BA0-9734-E66D86970AEB}"/>
              </a:ext>
            </a:extLst>
          </p:cNvPr>
          <p:cNvGrpSpPr>
            <a:grpSpLocks/>
          </p:cNvGrpSpPr>
          <p:nvPr/>
        </p:nvGrpSpPr>
        <p:grpSpPr bwMode="auto">
          <a:xfrm>
            <a:off x="7040563" y="3065462"/>
            <a:ext cx="1800225" cy="915987"/>
            <a:chOff x="3219351" y="3655066"/>
            <a:chExt cx="1800200" cy="916013"/>
          </a:xfrm>
          <a:solidFill>
            <a:srgbClr val="008000"/>
          </a:solidFill>
        </p:grpSpPr>
        <p:sp>
          <p:nvSpPr>
            <p:cNvPr id="11288" name="CasellaDiTesto 34">
              <a:extLst>
                <a:ext uri="{FF2B5EF4-FFF2-40B4-BE49-F238E27FC236}">
                  <a16:creationId xmlns:a16="http://schemas.microsoft.com/office/drawing/2014/main" id="{F2C94A2D-07FC-49A0-8C17-AA42696A77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3530" y="3655066"/>
              <a:ext cx="1792536" cy="916013"/>
            </a:xfrm>
            <a:prstGeom prst="rect">
              <a:avLst/>
            </a:prstGeom>
            <a:grp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  <a:defRPr/>
              </a:pPr>
              <a:endParaRPr lang="it-IT" sz="1400"/>
            </a:p>
          </p:txBody>
        </p:sp>
        <p:sp>
          <p:nvSpPr>
            <p:cNvPr id="11289" name="TextBox 29">
              <a:extLst>
                <a:ext uri="{FF2B5EF4-FFF2-40B4-BE49-F238E27FC236}">
                  <a16:creationId xmlns:a16="http://schemas.microsoft.com/office/drawing/2014/main" id="{76C1696E-0996-4662-9403-73D4F22D5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351" y="3789909"/>
              <a:ext cx="1800200" cy="6463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/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itchFamily="2" charset="2"/>
                <a:buChar char="Ø"/>
                <a:defRPr sz="2200">
                  <a:solidFill>
                    <a:schemeClr val="tx1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  <a:defRPr/>
              </a:pPr>
              <a:r>
                <a:rPr lang="it-IT" sz="1800" dirty="0">
                  <a:solidFill>
                    <a:schemeClr val="bg1"/>
                  </a:solidFill>
                </a:rPr>
                <a:t>costituzione Impero arabo</a:t>
              </a:r>
            </a:p>
          </p:txBody>
        </p:sp>
      </p:grpSp>
      <p:grpSp>
        <p:nvGrpSpPr>
          <p:cNvPr id="5" name="Group 7">
            <a:extLst>
              <a:ext uri="{FF2B5EF4-FFF2-40B4-BE49-F238E27FC236}">
                <a16:creationId xmlns:a16="http://schemas.microsoft.com/office/drawing/2014/main" id="{7369B23D-D711-4C6B-B322-45DC85E61827}"/>
              </a:ext>
            </a:extLst>
          </p:cNvPr>
          <p:cNvGrpSpPr>
            <a:grpSpLocks/>
          </p:cNvGrpSpPr>
          <p:nvPr/>
        </p:nvGrpSpPr>
        <p:grpSpPr bwMode="auto">
          <a:xfrm>
            <a:off x="4284663" y="3065463"/>
            <a:ext cx="1800225" cy="915987"/>
            <a:chOff x="5184068" y="4747194"/>
            <a:chExt cx="1800200" cy="916013"/>
          </a:xfrm>
        </p:grpSpPr>
        <p:sp>
          <p:nvSpPr>
            <p:cNvPr id="11287" name="TextBox 6">
              <a:extLst>
                <a:ext uri="{FF2B5EF4-FFF2-40B4-BE49-F238E27FC236}">
                  <a16:creationId xmlns:a16="http://schemas.microsoft.com/office/drawing/2014/main" id="{F7E99A24-8272-4B55-9FEF-F16279512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068" y="4885694"/>
              <a:ext cx="1800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it-IT" altLang="en-US" sz="1800"/>
                <a:t>spinta all’</a:t>
              </a:r>
              <a:r>
                <a:rPr lang="it-IT" altLang="ja-JP" sz="1800"/>
                <a:t>espansione</a:t>
              </a:r>
              <a:endParaRPr lang="it-IT" altLang="en-US" sz="1800"/>
            </a:p>
          </p:txBody>
        </p:sp>
        <p:sp>
          <p:nvSpPr>
            <p:cNvPr id="7" name="CasellaDiTesto 34">
              <a:extLst>
                <a:ext uri="{FF2B5EF4-FFF2-40B4-BE49-F238E27FC236}">
                  <a16:creationId xmlns:a16="http://schemas.microsoft.com/office/drawing/2014/main" id="{DB3567EA-251D-49CD-8740-721EEA403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7900" y="4747194"/>
              <a:ext cx="1792536" cy="916013"/>
            </a:xfrm>
            <a:prstGeom prst="rect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endParaRPr lang="en-US" altLang="en-US" sz="1400"/>
            </a:p>
          </p:txBody>
        </p:sp>
      </p:grpSp>
      <p:cxnSp>
        <p:nvCxnSpPr>
          <p:cNvPr id="11278" name="Elbow Connector 11">
            <a:extLst>
              <a:ext uri="{FF2B5EF4-FFF2-40B4-BE49-F238E27FC236}">
                <a16:creationId xmlns:a16="http://schemas.microsoft.com/office/drawing/2014/main" id="{A92A4F08-FD58-486A-9DFF-8DBC54515E1C}"/>
              </a:ext>
            </a:extLst>
          </p:cNvPr>
          <p:cNvCxnSpPr>
            <a:cxnSpLocks noChangeShapeType="1"/>
            <a:stCxn id="11272" idx="0"/>
            <a:endCxn id="150534" idx="1"/>
          </p:cNvCxnSpPr>
          <p:nvPr/>
        </p:nvCxnSpPr>
        <p:spPr bwMode="auto">
          <a:xfrm rot="5400000" flipH="1" flipV="1">
            <a:off x="1432719" y="1239044"/>
            <a:ext cx="200025" cy="944563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Elbow Connector 42">
            <a:extLst>
              <a:ext uri="{FF2B5EF4-FFF2-40B4-BE49-F238E27FC236}">
                <a16:creationId xmlns:a16="http://schemas.microsoft.com/office/drawing/2014/main" id="{36FBFFF7-0430-4B75-A684-E9A9C2D8D51B}"/>
              </a:ext>
            </a:extLst>
          </p:cNvPr>
          <p:cNvCxnSpPr>
            <a:cxnSpLocks noChangeShapeType="1"/>
            <a:stCxn id="11272" idx="2"/>
            <a:endCxn id="22" idx="1"/>
          </p:cNvCxnSpPr>
          <p:nvPr/>
        </p:nvCxnSpPr>
        <p:spPr bwMode="auto">
          <a:xfrm rot="16200000" flipH="1">
            <a:off x="1416051" y="2185987"/>
            <a:ext cx="233362" cy="944563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0" name="Right Brace 16">
            <a:extLst>
              <a:ext uri="{FF2B5EF4-FFF2-40B4-BE49-F238E27FC236}">
                <a16:creationId xmlns:a16="http://schemas.microsoft.com/office/drawing/2014/main" id="{C3777B6C-36BE-4482-ACEC-458DE021D890}"/>
              </a:ext>
            </a:extLst>
          </p:cNvPr>
          <p:cNvSpPr>
            <a:spLocks/>
          </p:cNvSpPr>
          <p:nvPr/>
        </p:nvSpPr>
        <p:spPr bwMode="auto">
          <a:xfrm>
            <a:off x="3348038" y="1611313"/>
            <a:ext cx="144462" cy="1163637"/>
          </a:xfrm>
          <a:prstGeom prst="rightBrace">
            <a:avLst>
              <a:gd name="adj1" fmla="val 835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cxnSp>
        <p:nvCxnSpPr>
          <p:cNvPr id="11281" name="Straight Connector 150539">
            <a:extLst>
              <a:ext uri="{FF2B5EF4-FFF2-40B4-BE49-F238E27FC236}">
                <a16:creationId xmlns:a16="http://schemas.microsoft.com/office/drawing/2014/main" id="{08C95599-C6C4-4895-853B-B943449BA6B3}"/>
              </a:ext>
            </a:extLst>
          </p:cNvPr>
          <p:cNvCxnSpPr>
            <a:cxnSpLocks noChangeShapeType="1"/>
            <a:stCxn id="11280" idx="1"/>
          </p:cNvCxnSpPr>
          <p:nvPr/>
        </p:nvCxnSpPr>
        <p:spPr bwMode="auto">
          <a:xfrm>
            <a:off x="3492500" y="2192338"/>
            <a:ext cx="795338" cy="1331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2" name="Straight Connector 67">
            <a:extLst>
              <a:ext uri="{FF2B5EF4-FFF2-40B4-BE49-F238E27FC236}">
                <a16:creationId xmlns:a16="http://schemas.microsoft.com/office/drawing/2014/main" id="{EEEAC01C-C43D-44C2-ADE3-1470C112DF01}"/>
              </a:ext>
            </a:extLst>
          </p:cNvPr>
          <p:cNvCxnSpPr>
            <a:cxnSpLocks noChangeShapeType="1"/>
            <a:stCxn id="11291" idx="3"/>
          </p:cNvCxnSpPr>
          <p:nvPr/>
        </p:nvCxnSpPr>
        <p:spPr bwMode="auto">
          <a:xfrm flipV="1">
            <a:off x="1900238" y="3524250"/>
            <a:ext cx="2387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3" name="Elbow Connector 150543">
            <a:extLst>
              <a:ext uri="{FF2B5EF4-FFF2-40B4-BE49-F238E27FC236}">
                <a16:creationId xmlns:a16="http://schemas.microsoft.com/office/drawing/2014/main" id="{391C68C9-E8F9-4E07-A290-A0066A2A1A7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799807" y="4366418"/>
            <a:ext cx="1244600" cy="474663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4" name="Elbow Connector 72">
            <a:extLst>
              <a:ext uri="{FF2B5EF4-FFF2-40B4-BE49-F238E27FC236}">
                <a16:creationId xmlns:a16="http://schemas.microsoft.com/office/drawing/2014/main" id="{859988AD-80DF-4DDF-B57F-D87327B5697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451725" y="3981450"/>
            <a:ext cx="488950" cy="1244600"/>
          </a:xfrm>
          <a:prstGeom prst="bentConnector2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5" name="Straight Arrow Connector 150547">
            <a:extLst>
              <a:ext uri="{FF2B5EF4-FFF2-40B4-BE49-F238E27FC236}">
                <a16:creationId xmlns:a16="http://schemas.microsoft.com/office/drawing/2014/main" id="{8D667551-72D6-450A-ACA3-20E0799960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80125" y="3524250"/>
            <a:ext cx="9652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8693" name="Picture 3">
            <a:extLst>
              <a:ext uri="{FF2B5EF4-FFF2-40B4-BE49-F238E27FC236}">
                <a16:creationId xmlns:a16="http://schemas.microsoft.com/office/drawing/2014/main" id="{3616FFD8-2A24-4868-8BC3-A7FBCBF0D9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563" y="1168400"/>
            <a:ext cx="2130425" cy="160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4" grpId="0" animBg="1"/>
      <p:bldP spid="22" grpId="0" animBg="1"/>
      <p:bldP spid="112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2AAE2F2-ECC3-4877-8AA1-0EBF9313227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000">
                <a:latin typeface="Arial" panose="020B0604020202020204" pitchFamily="34" charset="0"/>
              </a:rPr>
              <a:t>© Pearson Italia spa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747B716-8A9F-4944-A7E4-3AEA08A1D8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1200">
                <a:latin typeface="Arial" panose="020B0604020202020204" pitchFamily="34" charset="0"/>
              </a:rPr>
              <a:t>La civiltà islamica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D6973706-DB7E-4AFD-9FAE-8D3FFC2610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2165310-28A7-4DE4-BB60-3090E13A3040}" type="slidenum">
              <a:rPr lang="it-IT" alt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it-IT" altLang="en-US" sz="1200">
              <a:latin typeface="Arial" panose="020B0604020202020204" pitchFamily="34" charset="0"/>
            </a:endParaRP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C6E141B4-7013-4350-A13F-A3C969284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40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en-US" sz="2400" b="1">
                <a:solidFill>
                  <a:srgbClr val="FFC54E"/>
                </a:solidFill>
              </a:rPr>
              <a:t>L’</a:t>
            </a:r>
            <a:r>
              <a:rPr lang="it-IT" altLang="ja-JP" sz="2400" b="1">
                <a:solidFill>
                  <a:srgbClr val="FFC54E"/>
                </a:solidFill>
              </a:rPr>
              <a:t>islam: le fasi</a:t>
            </a:r>
            <a:endParaRPr lang="it-IT" altLang="en-US" sz="2400" b="1">
              <a:solidFill>
                <a:srgbClr val="FFC54E"/>
              </a:solidFill>
            </a:endParaRPr>
          </a:p>
        </p:txBody>
      </p:sp>
      <p:cxnSp>
        <p:nvCxnSpPr>
          <p:cNvPr id="12294" name="Connettore 4 28672">
            <a:extLst>
              <a:ext uri="{FF2B5EF4-FFF2-40B4-BE49-F238E27FC236}">
                <a16:creationId xmlns:a16="http://schemas.microsoft.com/office/drawing/2014/main" id="{66681972-1EE9-4958-85E3-874F6CDA0587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433763" y="908050"/>
            <a:ext cx="201612" cy="12700"/>
          </a:xfrm>
          <a:prstGeom prst="bentConnector3">
            <a:avLst>
              <a:gd name="adj1" fmla="val -1068852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2295" name="Freccia destra 3">
            <a:extLst>
              <a:ext uri="{FF2B5EF4-FFF2-40B4-BE49-F238E27FC236}">
                <a16:creationId xmlns:a16="http://schemas.microsoft.com/office/drawing/2014/main" id="{5CD7A0A7-5042-4823-8F51-3E6CBCC5B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773238"/>
            <a:ext cx="8339138" cy="1008062"/>
          </a:xfrm>
          <a:prstGeom prst="rightArrow">
            <a:avLst>
              <a:gd name="adj1" fmla="val 52787"/>
              <a:gd name="adj2" fmla="val 0"/>
            </a:avLst>
          </a:prstGeom>
          <a:solidFill>
            <a:srgbClr val="E4EB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/>
            <a:endParaRPr lang="en-US" altLang="en-US"/>
          </a:p>
        </p:txBody>
      </p:sp>
      <p:grpSp>
        <p:nvGrpSpPr>
          <p:cNvPr id="12296" name="Group 167">
            <a:extLst>
              <a:ext uri="{FF2B5EF4-FFF2-40B4-BE49-F238E27FC236}">
                <a16:creationId xmlns:a16="http://schemas.microsoft.com/office/drawing/2014/main" id="{72A0A1ED-AB2C-44DF-BC04-4E3CA4E57118}"/>
              </a:ext>
            </a:extLst>
          </p:cNvPr>
          <p:cNvGrpSpPr>
            <a:grpSpLocks/>
          </p:cNvGrpSpPr>
          <p:nvPr/>
        </p:nvGrpSpPr>
        <p:grpSpPr bwMode="auto">
          <a:xfrm>
            <a:off x="8632825" y="1833563"/>
            <a:ext cx="360363" cy="801687"/>
            <a:chOff x="5414" y="2160"/>
            <a:chExt cx="227" cy="505"/>
          </a:xfrm>
        </p:grpSpPr>
        <p:sp>
          <p:nvSpPr>
            <p:cNvPr id="12316" name="Rectangle 168">
              <a:extLst>
                <a:ext uri="{FF2B5EF4-FFF2-40B4-BE49-F238E27FC236}">
                  <a16:creationId xmlns:a16="http://schemas.microsoft.com/office/drawing/2014/main" id="{807BB66D-E0F1-4D7F-94CB-9DD56E65D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4" y="2293"/>
              <a:ext cx="91" cy="240"/>
            </a:xfrm>
            <a:prstGeom prst="rect">
              <a:avLst/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7" name="AutoShape 169">
              <a:extLst>
                <a:ext uri="{FF2B5EF4-FFF2-40B4-BE49-F238E27FC236}">
                  <a16:creationId xmlns:a16="http://schemas.microsoft.com/office/drawing/2014/main" id="{58D5F786-DC60-41F6-B035-FE52FBF269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320" y="2345"/>
              <a:ext cx="505" cy="136"/>
            </a:xfrm>
            <a:prstGeom prst="triangle">
              <a:avLst>
                <a:gd name="adj" fmla="val 50000"/>
              </a:avLst>
            </a:prstGeom>
            <a:solidFill>
              <a:srgbClr val="E4EB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 sz="2200">
                  <a:solidFill>
                    <a:schemeClr val="tx1"/>
                  </a:solidFill>
                  <a:latin typeface="Verdan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297" name="Line 170">
            <a:extLst>
              <a:ext uri="{FF2B5EF4-FFF2-40B4-BE49-F238E27FC236}">
                <a16:creationId xmlns:a16="http://schemas.microsoft.com/office/drawing/2014/main" id="{A9D459F4-E059-4F16-A48C-A1BE59733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77288" y="1833563"/>
            <a:ext cx="215900" cy="398462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2298" name="Line 171">
            <a:extLst>
              <a:ext uri="{FF2B5EF4-FFF2-40B4-BE49-F238E27FC236}">
                <a16:creationId xmlns:a16="http://schemas.microsoft.com/office/drawing/2014/main" id="{4E78C557-C6CB-4189-88ED-3F78C4588A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77288" y="2212975"/>
            <a:ext cx="215900" cy="377825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299" name="Freccia destra 3">
            <a:extLst>
              <a:ext uri="{FF2B5EF4-FFF2-40B4-BE49-F238E27FC236}">
                <a16:creationId xmlns:a16="http://schemas.microsoft.com/office/drawing/2014/main" id="{E3EB8B33-AFE2-49FC-AA5C-2C833A23E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175125"/>
            <a:ext cx="6858000" cy="142875"/>
          </a:xfrm>
          <a:prstGeom prst="rightArrow">
            <a:avLst>
              <a:gd name="adj1" fmla="val 50000"/>
              <a:gd name="adj2" fmla="val 50444"/>
            </a:avLst>
          </a:prstGeom>
          <a:solidFill>
            <a:srgbClr val="92D050"/>
          </a:solidFill>
          <a:ln w="9525">
            <a:solidFill>
              <a:srgbClr val="92D050"/>
            </a:solidFill>
            <a:round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r>
              <a:rPr lang="it-IT" altLang="en-US" sz="1400">
                <a:solidFill>
                  <a:srgbClr val="FFFFFF"/>
                </a:solidFill>
              </a:rPr>
              <a:t>PREISTORIA</a:t>
            </a:r>
          </a:p>
        </p:txBody>
      </p:sp>
      <p:sp>
        <p:nvSpPr>
          <p:cNvPr id="12300" name="Line 170">
            <a:extLst>
              <a:ext uri="{FF2B5EF4-FFF2-40B4-BE49-F238E27FC236}">
                <a16:creationId xmlns:a16="http://schemas.microsoft.com/office/drawing/2014/main" id="{C397F2F2-4104-46CF-A7A0-C262530B5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675" y="1989138"/>
            <a:ext cx="8339138" cy="0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1" name="CasellaDiTesto 1">
            <a:extLst>
              <a:ext uri="{FF2B5EF4-FFF2-40B4-BE49-F238E27FC236}">
                <a16:creationId xmlns:a16="http://schemas.microsoft.com/office/drawing/2014/main" id="{05CFC3B3-4DE9-4BA4-95C5-F9A45C7B7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75" y="1989138"/>
            <a:ext cx="27511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IX secolo</a:t>
            </a:r>
          </a:p>
        </p:txBody>
      </p:sp>
      <p:sp>
        <p:nvSpPr>
          <p:cNvPr id="12302" name="CasellaDiTesto 1">
            <a:extLst>
              <a:ext uri="{FF2B5EF4-FFF2-40B4-BE49-F238E27FC236}">
                <a16:creationId xmlns:a16="http://schemas.microsoft.com/office/drawing/2014/main" id="{36108C81-C63A-459F-8958-57F8112AB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1989138"/>
            <a:ext cx="27495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VIII secolo</a:t>
            </a:r>
          </a:p>
        </p:txBody>
      </p:sp>
      <p:sp>
        <p:nvSpPr>
          <p:cNvPr id="12303" name="CasellaDiTesto 1">
            <a:extLst>
              <a:ext uri="{FF2B5EF4-FFF2-40B4-BE49-F238E27FC236}">
                <a16:creationId xmlns:a16="http://schemas.microsoft.com/office/drawing/2014/main" id="{08F28F16-2873-4F3A-8998-DAA23ACF9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1989138"/>
            <a:ext cx="27511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VII secolo</a:t>
            </a:r>
          </a:p>
        </p:txBody>
      </p:sp>
      <p:sp>
        <p:nvSpPr>
          <p:cNvPr id="12304" name="Line 170">
            <a:extLst>
              <a:ext uri="{FF2B5EF4-FFF2-40B4-BE49-F238E27FC236}">
                <a16:creationId xmlns:a16="http://schemas.microsoft.com/office/drawing/2014/main" id="{47E25079-FB18-4A3E-973D-E88876938E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1989138"/>
            <a:ext cx="6350" cy="557212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5" name="Line 170">
            <a:extLst>
              <a:ext uri="{FF2B5EF4-FFF2-40B4-BE49-F238E27FC236}">
                <a16:creationId xmlns:a16="http://schemas.microsoft.com/office/drawing/2014/main" id="{CF6CFCFE-03E7-4E9F-94C0-FC68EBADB9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75325" y="1973263"/>
            <a:ext cx="6350" cy="557212"/>
          </a:xfrm>
          <a:prstGeom prst="line">
            <a:avLst/>
          </a:prstGeom>
          <a:noFill/>
          <a:ln w="38100">
            <a:solidFill>
              <a:srgbClr val="38865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2306" name="Straight Connector 2">
            <a:extLst>
              <a:ext uri="{FF2B5EF4-FFF2-40B4-BE49-F238E27FC236}">
                <a16:creationId xmlns:a16="http://schemas.microsoft.com/office/drawing/2014/main" id="{E888A0F2-E533-4E3E-B345-4B833D2C146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438" y="1973263"/>
            <a:ext cx="0" cy="1439862"/>
          </a:xfrm>
          <a:prstGeom prst="line">
            <a:avLst/>
          </a:prstGeom>
          <a:noFill/>
          <a:ln w="38100">
            <a:solidFill>
              <a:srgbClr val="92D05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7" name="Straight Connector 47">
            <a:extLst>
              <a:ext uri="{FF2B5EF4-FFF2-40B4-BE49-F238E27FC236}">
                <a16:creationId xmlns:a16="http://schemas.microsoft.com/office/drawing/2014/main" id="{A927A8E3-EFA2-451C-AE14-1B596CF6EE7E}"/>
              </a:ext>
            </a:extLst>
          </p:cNvPr>
          <p:cNvCxnSpPr>
            <a:cxnSpLocks noChangeShapeType="1"/>
            <a:endCxn id="12299" idx="1"/>
          </p:cNvCxnSpPr>
          <p:nvPr/>
        </p:nvCxnSpPr>
        <p:spPr bwMode="auto">
          <a:xfrm>
            <a:off x="2135188" y="1989138"/>
            <a:ext cx="0" cy="2257425"/>
          </a:xfrm>
          <a:prstGeom prst="line">
            <a:avLst/>
          </a:prstGeom>
          <a:noFill/>
          <a:ln w="38100">
            <a:solidFill>
              <a:srgbClr val="92D050">
                <a:alpha val="39999"/>
              </a:srgb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08" name="Straight Connector 49">
            <a:extLst>
              <a:ext uri="{FF2B5EF4-FFF2-40B4-BE49-F238E27FC236}">
                <a16:creationId xmlns:a16="http://schemas.microsoft.com/office/drawing/2014/main" id="{9060778C-4769-425D-8C23-AC20FB3FFC7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2530475"/>
            <a:ext cx="0" cy="1546225"/>
          </a:xfrm>
          <a:prstGeom prst="line">
            <a:avLst/>
          </a:prstGeom>
          <a:noFill/>
          <a:ln w="38100">
            <a:solidFill>
              <a:srgbClr val="92D050">
                <a:alpha val="39999"/>
              </a:srgb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9" name="TextBox 9">
            <a:extLst>
              <a:ext uri="{FF2B5EF4-FFF2-40B4-BE49-F238E27FC236}">
                <a16:creationId xmlns:a16="http://schemas.microsoft.com/office/drawing/2014/main" id="{8B3DA2DB-06C9-4686-8121-240BE2B0B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2635250"/>
            <a:ext cx="2840037" cy="338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632 morte di Maometto</a:t>
            </a:r>
          </a:p>
        </p:txBody>
      </p:sp>
      <p:sp>
        <p:nvSpPr>
          <p:cNvPr id="12310" name="TextBox 51">
            <a:extLst>
              <a:ext uri="{FF2B5EF4-FFF2-40B4-BE49-F238E27FC236}">
                <a16:creationId xmlns:a16="http://schemas.microsoft.com/office/drawing/2014/main" id="{A7584AB6-02D2-473E-ABF4-81DF3DC3E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2973388"/>
            <a:ext cx="2840037" cy="585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09625" indent="-809625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632-61 età del califfato elettivo</a:t>
            </a:r>
          </a:p>
        </p:txBody>
      </p:sp>
      <p:sp>
        <p:nvSpPr>
          <p:cNvPr id="12311" name="TextBox 52">
            <a:extLst>
              <a:ext uri="{FF2B5EF4-FFF2-40B4-BE49-F238E27FC236}">
                <a16:creationId xmlns:a16="http://schemas.microsoft.com/office/drawing/2014/main" id="{4F321C60-26A7-4E10-BC86-89693553D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3500438"/>
            <a:ext cx="2232025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/>
              <a:t>espansione </a:t>
            </a:r>
            <a:br>
              <a:rPr lang="it-IT" altLang="en-US" sz="1400"/>
            </a:br>
            <a:r>
              <a:rPr lang="it-IT" altLang="en-US" sz="1400"/>
              <a:t>nel Medio Oriente </a:t>
            </a:r>
            <a:br>
              <a:rPr lang="it-IT" altLang="en-US" sz="1400"/>
            </a:br>
            <a:r>
              <a:rPr lang="it-IT" altLang="en-US" sz="1400"/>
              <a:t>e nell’</a:t>
            </a:r>
            <a:r>
              <a:rPr lang="it-IT" altLang="ja-JP" sz="1400"/>
              <a:t>Impero persiano</a:t>
            </a:r>
            <a:endParaRPr lang="it-IT" altLang="en-US" sz="1400"/>
          </a:p>
        </p:txBody>
      </p:sp>
      <p:sp>
        <p:nvSpPr>
          <p:cNvPr id="12312" name="TextBox 10">
            <a:extLst>
              <a:ext uri="{FF2B5EF4-FFF2-40B4-BE49-F238E27FC236}">
                <a16:creationId xmlns:a16="http://schemas.microsoft.com/office/drawing/2014/main" id="{86382726-43C0-42A3-A833-DC0419497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76700"/>
            <a:ext cx="587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661</a:t>
            </a:r>
          </a:p>
        </p:txBody>
      </p:sp>
      <p:sp>
        <p:nvSpPr>
          <p:cNvPr id="30744" name="TextBox 54">
            <a:extLst>
              <a:ext uri="{FF2B5EF4-FFF2-40B4-BE49-F238E27FC236}">
                <a16:creationId xmlns:a16="http://schemas.microsoft.com/office/drawing/2014/main" id="{E18782F9-AD93-41A3-BA26-9BD767D89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4086225"/>
            <a:ext cx="587375" cy="338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600"/>
              <a:t>750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534CB16-9FD9-4156-B40E-1BA8EF3FF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4268788"/>
            <a:ext cx="3324225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indent="1778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it-IT" altLang="en-US" sz="1400" b="1"/>
              <a:t>dinastia Omayyade</a:t>
            </a: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capitale Damasco</a:t>
            </a: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frattura sunniti/sciiti</a:t>
            </a:r>
          </a:p>
          <a:p>
            <a:pPr lvl="1" algn="l" eaLnBrk="1" hangingPunct="1">
              <a:buFont typeface="Arial" panose="020B0604020202020204" pitchFamily="34" charset="0"/>
              <a:buChar char="•"/>
            </a:pPr>
            <a:r>
              <a:rPr lang="it-IT" altLang="en-US" sz="1600"/>
              <a:t>espansione: Africa settentrionale, a ovest fino alla Spagna, a est fino all’</a:t>
            </a:r>
            <a:r>
              <a:rPr lang="it-IT" altLang="ja-JP" sz="1600"/>
              <a:t>Afghanistan</a:t>
            </a:r>
            <a:endParaRPr lang="it-IT" altLang="en-US" sz="160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4ACB96E-40D1-49E1-B413-887F27F7A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4318000"/>
            <a:ext cx="2840038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it-IT" sz="1400" b="1" dirty="0"/>
              <a:t>califfato degli </a:t>
            </a:r>
            <a:r>
              <a:rPr lang="it-IT" sz="1400" b="1" dirty="0" err="1"/>
              <a:t>Abbasidi</a:t>
            </a:r>
            <a:endParaRPr lang="it-IT" sz="1400" b="1" dirty="0"/>
          </a:p>
          <a:p>
            <a:pPr marL="177800" indent="-177800" algn="l">
              <a:buFont typeface="Arial" pitchFamily="34" charset="0"/>
              <a:buChar char="•"/>
              <a:defRPr/>
            </a:pPr>
            <a:r>
              <a:rPr lang="it-IT" sz="1600" dirty="0"/>
              <a:t>capitale Baghdad</a:t>
            </a:r>
          </a:p>
          <a:p>
            <a:pPr marL="177800" indent="-177800" algn="l">
              <a:buFont typeface="Arial" pitchFamily="34" charset="0"/>
              <a:buChar char="•"/>
              <a:defRPr/>
            </a:pPr>
            <a:r>
              <a:rPr lang="it-IT" sz="1600" dirty="0"/>
              <a:t>fine delle conquiste</a:t>
            </a:r>
          </a:p>
          <a:p>
            <a:pPr marL="177800" indent="-177800" algn="l">
              <a:buFont typeface="Arial" pitchFamily="34" charset="0"/>
              <a:buChar char="•"/>
              <a:defRPr/>
            </a:pPr>
            <a:r>
              <a:rPr lang="it-IT" sz="1600" dirty="0"/>
              <a:t>fine unità politica dell’Impero arabo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 animBg="1"/>
      <p:bldP spid="12309" grpId="0" animBg="1"/>
      <p:bldP spid="12310" grpId="0" animBg="1"/>
      <p:bldP spid="12311" grpId="0"/>
      <p:bldP spid="12312" grpId="0"/>
      <p:bldP spid="30744" grpId="0" animBg="1"/>
      <p:bldP spid="56" grpId="0"/>
      <p:bldP spid="60" grpId="0"/>
    </p:bldLst>
  </p:timing>
</p:sld>
</file>

<file path=ppt/theme/theme1.xml><?xml version="1.0" encoding="utf-8"?>
<a:theme xmlns:a="http://schemas.openxmlformats.org/drawingml/2006/main" name="Schema intro">
  <a:themeElements>
    <a:clrScheme name="Schema i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int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i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intr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intr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chema ">
  <a:themeElements>
    <a:clrScheme name="Schema 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ema 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 typeface="Wingdings" charset="2"/>
          <a:buChar char="Ø"/>
          <a:tabLst/>
          <a:defRPr kumimoji="0" lang="it-IT" sz="2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Schema 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ema 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ema 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15887</TotalTime>
  <Words>194</Words>
  <Application>Microsoft Office PowerPoint</Application>
  <PresentationFormat>Presentazione su schermo (4:3)</PresentationFormat>
  <Paragraphs>84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Schema intro</vt:lpstr>
      <vt:lpstr>Schema </vt:lpstr>
      <vt:lpstr>La civiltà islamica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Pearson</dc:creator>
  <cp:lastModifiedBy>Dafne Mure</cp:lastModifiedBy>
  <cp:revision>595</cp:revision>
  <dcterms:created xsi:type="dcterms:W3CDTF">2014-05-12T08:11:19Z</dcterms:created>
  <dcterms:modified xsi:type="dcterms:W3CDTF">2021-04-03T15:08:45Z</dcterms:modified>
</cp:coreProperties>
</file>