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49" r:id="rId2"/>
  </p:sldMasterIdLst>
  <p:notesMasterIdLst>
    <p:notesMasterId r:id="rId9"/>
  </p:notesMasterIdLst>
  <p:handoutMasterIdLst>
    <p:handoutMasterId r:id="rId10"/>
  </p:handoutMasterIdLst>
  <p:sldIdLst>
    <p:sldId id="256" r:id="rId3"/>
    <p:sldId id="267" r:id="rId4"/>
    <p:sldId id="300" r:id="rId5"/>
    <p:sldId id="312" r:id="rId6"/>
    <p:sldId id="313" r:id="rId7"/>
    <p:sldId id="314" r:id="rId8"/>
  </p:sldIdLst>
  <p:sldSz cx="9144000" cy="6858000" type="screen4x3"/>
  <p:notesSz cx="6794500" cy="9931400"/>
  <p:defaultTextStyle>
    <a:defPPr>
      <a:defRPr lang="it-IT"/>
    </a:defPPr>
    <a:lvl1pPr algn="ctr" rtl="0" fontAlgn="base">
      <a:spcBef>
        <a:spcPct val="50000"/>
      </a:spcBef>
      <a:spcAft>
        <a:spcPct val="0"/>
      </a:spcAft>
      <a:buFont typeface="Wingdings" panose="05000000000000000000" pitchFamily="2" charset="2"/>
      <a:buChar char="Ø"/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ctr" rtl="0" fontAlgn="base">
      <a:spcBef>
        <a:spcPct val="50000"/>
      </a:spcBef>
      <a:spcAft>
        <a:spcPct val="0"/>
      </a:spcAft>
      <a:buFont typeface="Wingdings" panose="05000000000000000000" pitchFamily="2" charset="2"/>
      <a:buChar char="Ø"/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ctr" rtl="0" fontAlgn="base">
      <a:spcBef>
        <a:spcPct val="50000"/>
      </a:spcBef>
      <a:spcAft>
        <a:spcPct val="0"/>
      </a:spcAft>
      <a:buFont typeface="Wingdings" panose="05000000000000000000" pitchFamily="2" charset="2"/>
      <a:buChar char="Ø"/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ctr" rtl="0" fontAlgn="base">
      <a:spcBef>
        <a:spcPct val="50000"/>
      </a:spcBef>
      <a:spcAft>
        <a:spcPct val="0"/>
      </a:spcAft>
      <a:buFont typeface="Wingdings" panose="05000000000000000000" pitchFamily="2" charset="2"/>
      <a:buChar char="Ø"/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ctr" rtl="0" fontAlgn="base">
      <a:spcBef>
        <a:spcPct val="50000"/>
      </a:spcBef>
      <a:spcAft>
        <a:spcPct val="0"/>
      </a:spcAft>
      <a:buFont typeface="Wingdings" panose="05000000000000000000" pitchFamily="2" charset="2"/>
      <a:buChar char="Ø"/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B690B"/>
    <a:srgbClr val="FFCC99"/>
    <a:srgbClr val="E4EB9B"/>
    <a:srgbClr val="BA634C"/>
    <a:srgbClr val="C0E4E0"/>
    <a:srgbClr val="CC0033"/>
    <a:srgbClr val="E6D0E6"/>
    <a:srgbClr val="B43E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-210" y="14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 /><Relationship Id="rId13" Type="http://schemas.openxmlformats.org/officeDocument/2006/relationships/theme" Target="theme/theme1.xml" /><Relationship Id="rId3" Type="http://schemas.openxmlformats.org/officeDocument/2006/relationships/slide" Target="slides/slide1.xml" /><Relationship Id="rId7" Type="http://schemas.openxmlformats.org/officeDocument/2006/relationships/slide" Target="slides/slide5.xml" /><Relationship Id="rId12" Type="http://schemas.openxmlformats.org/officeDocument/2006/relationships/viewProps" Target="viewProps.xml" /><Relationship Id="rId2" Type="http://schemas.openxmlformats.org/officeDocument/2006/relationships/slideMaster" Target="slideMasters/slideMaster2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4.xml" /><Relationship Id="rId11" Type="http://schemas.openxmlformats.org/officeDocument/2006/relationships/presProps" Target="presProps.xml" /><Relationship Id="rId5" Type="http://schemas.openxmlformats.org/officeDocument/2006/relationships/slide" Target="slides/slide3.xml" /><Relationship Id="rId10" Type="http://schemas.openxmlformats.org/officeDocument/2006/relationships/handoutMaster" Target="handoutMasters/handoutMaster1.xml" /><Relationship Id="rId4" Type="http://schemas.openxmlformats.org/officeDocument/2006/relationships/slide" Target="slides/slide2.xml" /><Relationship Id="rId9" Type="http://schemas.openxmlformats.org/officeDocument/2006/relationships/notesMaster" Target="notesMasters/notesMaster1.xml" /><Relationship Id="rId14" Type="http://schemas.openxmlformats.org/officeDocument/2006/relationships/tableStyles" Target="tableStyles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B987D178-605B-4728-B9C7-187885C305E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E8BDFDAC-B2E8-4EC8-BBD5-D3E265A6740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6804" name="Rectangle 4">
            <a:extLst>
              <a:ext uri="{FF2B5EF4-FFF2-40B4-BE49-F238E27FC236}">
                <a16:creationId xmlns:a16="http://schemas.microsoft.com/office/drawing/2014/main" id="{EBD4679E-D66C-4D7C-9744-4D11FEF5114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6805" name="Rectangle 5">
            <a:extLst>
              <a:ext uri="{FF2B5EF4-FFF2-40B4-BE49-F238E27FC236}">
                <a16:creationId xmlns:a16="http://schemas.microsoft.com/office/drawing/2014/main" id="{E60D8DDE-2F3F-48F4-92FC-452D68306CE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D1D8CC77-B64E-4DAB-81E9-00DFEDD94D27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9E345F0-4FD7-425C-A78B-26361A0F2A8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83CC66D-0778-4151-B856-2CC8568DEE5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B63EF1C6-68DB-44CB-B874-6CA703BBD13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B0127812-A2F6-42F2-ADD8-4FAEFDA0240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7730F108-CE62-44E4-B09C-5236F3CCC57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B3A3FCDC-8369-4C08-B8FC-C838EE25C6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F832F5DC-A7FB-4DD9-A790-9287173B40AB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C1380E53-29B8-4DC0-AE8E-DBAA2616105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2AF5DB1E-B03C-4819-AEC5-F11B98E03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56851DDC-4B5B-48F8-A4E2-77D0F5BABE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EB0B0E5B-43A9-446A-9802-D30ECCC7BDEE}" type="slidenum">
              <a:rPr lang="it-IT" altLang="en-US" sz="1200">
                <a:latin typeface="Arial" panose="020B0604020202020204" pitchFamily="34" charset="0"/>
              </a:rPr>
              <a:pPr eaLnBrk="1" hangingPunct="1"/>
              <a:t>1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7CC619C5-2B08-45F7-BDE6-0A8EE9B3F60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DF158018-8C7E-48E9-9525-27EF4B72A0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FCACB66F-1D0C-4794-9118-5233BE1EBB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1E1FBDD6-DABE-4143-896B-BD09151E9481}" type="slidenum">
              <a:rPr lang="it-IT" altLang="en-US" sz="1200">
                <a:latin typeface="Arial" panose="020B0604020202020204" pitchFamily="34" charset="0"/>
              </a:rPr>
              <a:pPr eaLnBrk="1" hangingPunct="1"/>
              <a:t>2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E81F21B9-841C-4B38-B7E0-25BEF6B6F6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E086C6DD-6F99-42EE-9A39-8928E59C5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2F6D3926-4BDB-4A00-A9C5-C93B9B7BA1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B932DED6-A771-427A-9639-0C8EFC277C17}" type="slidenum">
              <a:rPr lang="it-IT" altLang="en-US" sz="1200">
                <a:latin typeface="Arial" panose="020B0604020202020204" pitchFamily="34" charset="0"/>
              </a:rPr>
              <a:pPr eaLnBrk="1" hangingPunct="1"/>
              <a:t>3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A71F7453-10FA-4C19-96AE-DB1BFB36B64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836C9310-ADBD-4FC1-8247-3D91FDF66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93B09135-1133-479F-BD08-856454938C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81EC4B71-F9DB-4B28-818B-50B5E3F4CA75}" type="slidenum">
              <a:rPr lang="it-IT" altLang="en-US" sz="1200">
                <a:latin typeface="Arial" panose="020B0604020202020204" pitchFamily="34" charset="0"/>
              </a:rPr>
              <a:pPr eaLnBrk="1" hangingPunct="1"/>
              <a:t>4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9230E743-38E9-4A62-A089-F245DD94BC5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85EF20BC-883D-4F66-827A-9080A65D5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DC283CEC-FE0F-4ACB-96C0-AA44EC1E95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7CBF53F1-0652-419B-B679-0CF47A08C21C}" type="slidenum">
              <a:rPr lang="it-IT" altLang="en-US" sz="1200">
                <a:latin typeface="Arial" panose="020B0604020202020204" pitchFamily="34" charset="0"/>
              </a:rPr>
              <a:pPr eaLnBrk="1" hangingPunct="1"/>
              <a:t>5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95B5351F-D900-4DA4-9DAA-1E19260B4F6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A4FFB56E-B4D1-4B34-916D-DDB60097A2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C48CC324-4836-43A8-9B7A-D6EAED0754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174A16B0-02D3-42C5-AD1A-CA3988A83228}" type="slidenum">
              <a:rPr lang="it-IT" altLang="en-US" sz="1200">
                <a:latin typeface="Arial" panose="020B0604020202020204" pitchFamily="34" charset="0"/>
              </a:rPr>
              <a:pPr eaLnBrk="1" hangingPunct="1"/>
              <a:t>6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7A72E10-1AEA-4621-9C1A-3E14A6BEDE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EEEFC18-8351-450A-A5EB-CFBAB71B87C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66F6E3-F330-4B6E-83C2-65C1E2E989D7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173241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C5E629C-3AC0-442A-B7E2-42BEE16033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128720-9F23-4602-AA8F-2709E36C1C5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5243CA-BF77-42BE-A7AC-3B9523BF7443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686633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4CC571-8933-404E-B857-38C81D3DFB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1C99FD7-A30C-4C27-9CB3-B00B02DFA40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5780F0-0BEA-4C12-AA15-39D7BEBE976B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795143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0C50A1C8-2D70-4AA9-BAF3-89A50D649FB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9144000" cy="287338"/>
          </a:xfrm>
          <a:prstGeom prst="rect">
            <a:avLst/>
          </a:prstGeom>
          <a:solidFill>
            <a:srgbClr val="FFC54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BD6ED0E-A56B-4AC0-B24D-13DE92B5776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6988"/>
            <a:ext cx="9144000" cy="936626"/>
          </a:xfrm>
          <a:prstGeom prst="rect">
            <a:avLst/>
          </a:prstGeom>
          <a:solidFill>
            <a:srgbClr val="51515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7F344DA-D683-4BA9-AE14-0CA38E4319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76010803-840C-41A8-9C35-F46B4627D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Dalla preistoria alla storia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49577384-B651-4DFD-AA4C-35D7CEADBC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EC5ED4-237C-44C3-93F7-BAEC9AB97CA1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288623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EC7C38E4-4E57-4875-AF6B-910C470BA31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9144000" cy="287338"/>
          </a:xfrm>
          <a:prstGeom prst="rect">
            <a:avLst/>
          </a:prstGeom>
          <a:solidFill>
            <a:srgbClr val="FFC54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60BF935-D57D-4F65-B1C5-ED6374E9845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6988"/>
            <a:ext cx="9144000" cy="936626"/>
          </a:xfrm>
          <a:prstGeom prst="rect">
            <a:avLst/>
          </a:prstGeom>
          <a:solidFill>
            <a:srgbClr val="51515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7F3EF9A-5FD5-4463-AF69-C4624BE2F0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98639CB-824F-4825-A0AC-CEFBBB7EF8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Dalla preistoria alla storia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56F7E276-F3FA-4142-9B7D-271BA4F910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F14444-CCB3-46FB-9FE1-784A27DAC117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938054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0678204D-8E7A-46B0-A916-A2C46521275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9144000" cy="287338"/>
          </a:xfrm>
          <a:prstGeom prst="rect">
            <a:avLst/>
          </a:prstGeom>
          <a:solidFill>
            <a:srgbClr val="FFC54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2FA7CB5-EDED-46C0-9957-D0724746588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6988"/>
            <a:ext cx="9144000" cy="936626"/>
          </a:xfrm>
          <a:prstGeom prst="rect">
            <a:avLst/>
          </a:prstGeom>
          <a:solidFill>
            <a:srgbClr val="51515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644F782-FD48-4C88-B208-80F87BC9F6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7959C65-834F-450F-BCFA-F90F040411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Dalla preistoria alla storia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4899ECE8-97F8-4C74-B098-18DBAE1D2A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6A9F1-8AD7-4BB3-B30D-0D0BB3490D81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18819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F7B18AC-EC03-4C44-B5C3-35E83B5FDA3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9144000" cy="287338"/>
          </a:xfrm>
          <a:prstGeom prst="rect">
            <a:avLst/>
          </a:prstGeom>
          <a:solidFill>
            <a:srgbClr val="FFC54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D5E3E9-A839-48B0-957D-AF43EA86927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6988"/>
            <a:ext cx="9144000" cy="936626"/>
          </a:xfrm>
          <a:prstGeom prst="rect">
            <a:avLst/>
          </a:prstGeom>
          <a:solidFill>
            <a:srgbClr val="51515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D6E827A-4B2D-456F-9A37-D8AAD289DD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E694589-EEBC-4BF6-BFB3-8F0DAD8E89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Dalla preistoria alla storia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88D4C73E-7BFD-430C-8B97-733BEBB4DE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E7FCC8-B385-4B59-B00A-391171AEFDB8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934542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1CE0586-076E-40EE-A69F-3D1BA3510D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7B81DE7-2382-47DC-A9BE-FC1600BB13F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CC7F07-7841-4C28-98BD-520C49601D37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8018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55A896-654B-43A8-A91D-ADF3553E6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DC1D210-05D1-4073-89E5-CC268003033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CC4890-1EA4-4206-AC4E-652CDA6C4327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726270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6D72389-0F74-4D17-B362-264027DFF9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B10221B-A1C8-43D6-8F96-3CA7072451E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0D92E7-C6B8-4107-8A29-BC81022E7520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91094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1D5DB9E-2C5A-430E-B1F8-095ED1D921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B5CB3DC6-9734-48CE-B2AB-0B8FE69815B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B1C1E4-5A21-473C-9619-45197F5A3F3B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67361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ADCC4D1-ED12-49C7-AC63-5CA80CCB63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60379C1-D57D-46EC-9B5D-B17EB9F6B8F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2BC600-E627-49E7-9431-79EDB521EDCB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763334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AC9D28D-2BA3-475E-BB0B-B5C549322D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EB455B3E-2640-419B-8E1A-03D0349D49D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E8E9C2-3A14-4D56-9EDF-64E525A31C78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742074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E5DEE7-36B0-418F-AEEC-2A7E4697B0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0E9B50-4D55-4CC3-8CF7-C1F856FA49C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9BDBB8-8E45-4727-86A4-40EE53C871A1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663847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6ADFEC-FAEF-442D-AEF8-CF6C90679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09A6A1-6723-41F5-85D5-E5FBE958844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C96630-2B13-4EAE-81BA-55E7E0A4D34C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824210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5" Type="http://schemas.openxmlformats.org/officeDocument/2006/relationships/theme" Target="../theme/theme2.xml" /><Relationship Id="rId4" Type="http://schemas.openxmlformats.org/officeDocument/2006/relationships/slideLayout" Target="../slideLayouts/slideLayout15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151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id="{C5D0F8EE-5387-401E-8421-6F3E5D55D15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97650"/>
            <a:ext cx="21336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2AF11DA-FE87-485E-AD48-B24620946C4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92500" y="6597650"/>
            <a:ext cx="21336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091B03C9-BE0F-4928-803D-35F1D0314E42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5" r:id="rId1"/>
    <p:sldLayoutId id="2147484326" r:id="rId2"/>
    <p:sldLayoutId id="2147484327" r:id="rId3"/>
    <p:sldLayoutId id="2147484328" r:id="rId4"/>
    <p:sldLayoutId id="2147484329" r:id="rId5"/>
    <p:sldLayoutId id="2147484330" r:id="rId6"/>
    <p:sldLayoutId id="2147484331" r:id="rId7"/>
    <p:sldLayoutId id="2147484332" r:id="rId8"/>
    <p:sldLayoutId id="2147484333" r:id="rId9"/>
    <p:sldLayoutId id="2147484334" r:id="rId10"/>
    <p:sldLayoutId id="2147484335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E9259020-5D88-4DF0-ACBF-4835660004B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9144000" cy="287338"/>
          </a:xfrm>
          <a:prstGeom prst="rect">
            <a:avLst/>
          </a:prstGeom>
          <a:solidFill>
            <a:srgbClr val="FFC54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0F7C31EC-8DA1-426E-B9B7-76B79BD5276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97650"/>
            <a:ext cx="21336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buFontTx/>
              <a:buNone/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E6F6A1F-5FF6-408E-AA9B-E768D98A1AE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86538"/>
            <a:ext cx="2895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it-IT"/>
              <a:t>Dalla preistoria alla storia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A89D264-4389-4592-ADD3-4F4E5F4BB42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92500" y="6597650"/>
            <a:ext cx="21336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455CD8CF-8809-4FC2-9BE4-F2E1BBC57775}" type="slidenum">
              <a:rPr lang="it-IT" altLang="en-US"/>
              <a:pPr/>
              <a:t>‹N›</a:t>
            </a:fld>
            <a:endParaRPr lang="it-IT" altLang="en-US"/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587F4622-D581-4A4E-8350-3E488789DE8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6988"/>
            <a:ext cx="9144000" cy="936626"/>
          </a:xfrm>
          <a:prstGeom prst="rect">
            <a:avLst/>
          </a:prstGeom>
          <a:solidFill>
            <a:srgbClr val="51515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6" r:id="rId1"/>
    <p:sldLayoutId id="2147484337" r:id="rId2"/>
    <p:sldLayoutId id="2147484338" r:id="rId3"/>
    <p:sldLayoutId id="2147484339" r:id="rId4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3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3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3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13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1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>
            <a:extLst>
              <a:ext uri="{FF2B5EF4-FFF2-40B4-BE49-F238E27FC236}">
                <a16:creationId xmlns:a16="http://schemas.microsoft.com/office/drawing/2014/main" id="{08629871-13D5-4627-9342-78230641C2B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7171" name="Rectangle 6">
            <a:extLst>
              <a:ext uri="{FF2B5EF4-FFF2-40B4-BE49-F238E27FC236}">
                <a16:creationId xmlns:a16="http://schemas.microsoft.com/office/drawing/2014/main" id="{D8034965-CD78-4DF7-866B-244653902FD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4FF27DF6-1A11-4FC2-A4DF-3DA5A70C5A2A}" type="slidenum">
              <a:rPr lang="it-IT" altLang="en-US" sz="1200">
                <a:latin typeface="Arial" panose="020B0604020202020204" pitchFamily="34" charset="0"/>
              </a:rPr>
              <a:pPr eaLnBrk="1" hangingPunct="1"/>
              <a:t>1</a:t>
            </a:fld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77B8454-4238-474F-8863-03E61491FCA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250825" y="2757488"/>
            <a:ext cx="8642350" cy="21177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ts val="1200"/>
              </a:spcAft>
              <a:defRPr/>
            </a:pPr>
            <a:r>
              <a:rPr lang="it-IT" b="1" dirty="0">
                <a:solidFill>
                  <a:srgbClr val="FFC54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ea typeface="MS PGothic" charset="0"/>
              </a:rPr>
              <a:t>L'Occidente </a:t>
            </a:r>
            <a:br>
              <a:rPr lang="it-IT" b="1" dirty="0">
                <a:solidFill>
                  <a:srgbClr val="FFC54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ea typeface="MS PGothic" charset="0"/>
              </a:rPr>
            </a:br>
            <a:r>
              <a:rPr lang="it-IT" b="1" dirty="0">
                <a:solidFill>
                  <a:srgbClr val="FFC54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ea typeface="MS PGothic" charset="0"/>
              </a:rPr>
              <a:t>nell'Alto Medioevo</a:t>
            </a:r>
            <a:endParaRPr lang="it-IT" sz="3200" b="1" dirty="0">
              <a:solidFill>
                <a:srgbClr val="FFC54E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charset="0"/>
              <a:ea typeface="MS PGothic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B3245F8-F753-4119-A0A3-8372DE8F8EB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A0D135DE-7E21-41E4-A372-6A98E4EEF0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200">
                <a:latin typeface="Arial" panose="020B0604020202020204" pitchFamily="34" charset="0"/>
              </a:rPr>
              <a:t>L'Occidente nell'Alto Medioevo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AFA14463-4A6A-4D00-B836-1FEEF0E84C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4F09433C-04B1-4E08-B486-CA069F3A3721}" type="slidenum">
              <a:rPr lang="it-IT" altLang="en-US" sz="1200">
                <a:latin typeface="Arial" panose="020B0604020202020204" pitchFamily="34" charset="0"/>
              </a:rPr>
              <a:pPr eaLnBrk="1" hangingPunct="1"/>
              <a:t>2</a:t>
            </a:fld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8197" name="Text Box 4">
            <a:extLst>
              <a:ext uri="{FF2B5EF4-FFF2-40B4-BE49-F238E27FC236}">
                <a16:creationId xmlns:a16="http://schemas.microsoft.com/office/drawing/2014/main" id="{FAC2DE32-239A-4E83-9A2F-B72F1320C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401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it-IT" altLang="en-US" sz="2400" b="1">
                <a:solidFill>
                  <a:srgbClr val="FFC54E"/>
                </a:solidFill>
              </a:rPr>
              <a:t>L'Alto Medioevo: periodizzazione</a:t>
            </a:r>
          </a:p>
        </p:txBody>
      </p:sp>
      <p:cxnSp>
        <p:nvCxnSpPr>
          <p:cNvPr id="8198" name="Connettore 4 28672">
            <a:extLst>
              <a:ext uri="{FF2B5EF4-FFF2-40B4-BE49-F238E27FC236}">
                <a16:creationId xmlns:a16="http://schemas.microsoft.com/office/drawing/2014/main" id="{C6FB554F-49F2-4BDA-9297-AD56524DAE97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3433763" y="908050"/>
            <a:ext cx="201612" cy="12700"/>
          </a:xfrm>
          <a:prstGeom prst="bentConnector3">
            <a:avLst>
              <a:gd name="adj1" fmla="val -1068852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8199" name="Freccia destra 3">
            <a:extLst>
              <a:ext uri="{FF2B5EF4-FFF2-40B4-BE49-F238E27FC236}">
                <a16:creationId xmlns:a16="http://schemas.microsoft.com/office/drawing/2014/main" id="{68FA8257-2E41-451E-958F-35C7D6400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2241550"/>
            <a:ext cx="8129587" cy="358775"/>
          </a:xfrm>
          <a:prstGeom prst="rightArrow">
            <a:avLst>
              <a:gd name="adj1" fmla="val 52787"/>
              <a:gd name="adj2" fmla="val 0"/>
            </a:avLst>
          </a:prstGeom>
          <a:solidFill>
            <a:srgbClr val="E4EB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/>
            <a:endParaRPr lang="en-US" altLang="en-US"/>
          </a:p>
        </p:txBody>
      </p:sp>
      <p:grpSp>
        <p:nvGrpSpPr>
          <p:cNvPr id="8200" name="Group 167">
            <a:extLst>
              <a:ext uri="{FF2B5EF4-FFF2-40B4-BE49-F238E27FC236}">
                <a16:creationId xmlns:a16="http://schemas.microsoft.com/office/drawing/2014/main" id="{0A24803B-82B3-4808-B678-027F581BB453}"/>
              </a:ext>
            </a:extLst>
          </p:cNvPr>
          <p:cNvGrpSpPr>
            <a:grpSpLocks/>
          </p:cNvGrpSpPr>
          <p:nvPr/>
        </p:nvGrpSpPr>
        <p:grpSpPr bwMode="auto">
          <a:xfrm>
            <a:off x="8637588" y="2146300"/>
            <a:ext cx="441325" cy="527050"/>
            <a:chOff x="5414" y="2160"/>
            <a:chExt cx="227" cy="505"/>
          </a:xfrm>
        </p:grpSpPr>
        <p:sp>
          <p:nvSpPr>
            <p:cNvPr id="8226" name="Rectangle 168">
              <a:extLst>
                <a:ext uri="{FF2B5EF4-FFF2-40B4-BE49-F238E27FC236}">
                  <a16:creationId xmlns:a16="http://schemas.microsoft.com/office/drawing/2014/main" id="{92909885-CCDE-412A-B4FE-0C4D210C94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4" y="2293"/>
              <a:ext cx="91" cy="240"/>
            </a:xfrm>
            <a:prstGeom prst="rect">
              <a:avLst/>
            </a:prstGeom>
            <a:solidFill>
              <a:srgbClr val="E4EB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27" name="AutoShape 169">
              <a:extLst>
                <a:ext uri="{FF2B5EF4-FFF2-40B4-BE49-F238E27FC236}">
                  <a16:creationId xmlns:a16="http://schemas.microsoft.com/office/drawing/2014/main" id="{A6746039-5F14-4993-98BD-22A509A812B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5320" y="2345"/>
              <a:ext cx="505" cy="136"/>
            </a:xfrm>
            <a:prstGeom prst="triangle">
              <a:avLst>
                <a:gd name="adj" fmla="val 50000"/>
              </a:avLst>
            </a:prstGeom>
            <a:solidFill>
              <a:srgbClr val="E4EB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8201" name="Line 170">
            <a:extLst>
              <a:ext uri="{FF2B5EF4-FFF2-40B4-BE49-F238E27FC236}">
                <a16:creationId xmlns:a16="http://schemas.microsoft.com/office/drawing/2014/main" id="{916D8D9C-15D1-4DF1-B18E-CB3B770A58B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5288" y="2305050"/>
            <a:ext cx="8129587" cy="3175"/>
          </a:xfrm>
          <a:prstGeom prst="line">
            <a:avLst/>
          </a:prstGeom>
          <a:noFill/>
          <a:ln w="38100">
            <a:solidFill>
              <a:srgbClr val="38865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" name="AutoShape 86">
            <a:extLst>
              <a:ext uri="{FF2B5EF4-FFF2-40B4-BE49-F238E27FC236}">
                <a16:creationId xmlns:a16="http://schemas.microsoft.com/office/drawing/2014/main" id="{41FB0C6C-5250-4590-AAEF-0F8A7DE5B0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4238" y="3213100"/>
            <a:ext cx="1800225" cy="919163"/>
          </a:xfrm>
          <a:prstGeom prst="roundRect">
            <a:avLst>
              <a:gd name="adj" fmla="val 16667"/>
            </a:avLst>
          </a:prstGeom>
          <a:solidFill>
            <a:srgbClr val="388651"/>
          </a:solidFill>
          <a:ln>
            <a:noFill/>
          </a:ln>
          <a:effectLst>
            <a:outerShdw blurRad="63500" dist="71842" dir="2700000" algn="ctr" rotWithShape="0">
              <a:srgbClr val="E4EB9B">
                <a:alpha val="74998"/>
              </a:srgbClr>
            </a:outerShdw>
          </a:effectLst>
        </p:spPr>
        <p:txBody>
          <a:bodyPr anchor="ctr">
            <a:spAutoFit/>
          </a:bodyPr>
          <a:lstStyle/>
          <a:p>
            <a:pPr>
              <a:buFont typeface="Wingdings" charset="0"/>
              <a:buNone/>
              <a:defRPr/>
            </a:pPr>
            <a:r>
              <a:rPr lang="it-IT" sz="1600" dirty="0">
                <a:solidFill>
                  <a:schemeClr val="bg1"/>
                </a:solidFill>
                <a:latin typeface="Verdana" charset="0"/>
                <a:ea typeface="ＭＳ Ｐゴシック" charset="0"/>
                <a:cs typeface="ＭＳ Ｐゴシック" charset="0"/>
              </a:rPr>
              <a:t>476</a:t>
            </a:r>
            <a:br>
              <a:rPr lang="it-IT" sz="1600" dirty="0">
                <a:solidFill>
                  <a:schemeClr val="bg1"/>
                </a:solidFill>
                <a:latin typeface="Verdana" charset="0"/>
                <a:ea typeface="ＭＳ Ｐゴシック" charset="0"/>
                <a:cs typeface="ＭＳ Ｐゴシック" charset="0"/>
              </a:rPr>
            </a:br>
            <a:r>
              <a:rPr lang="it-IT" sz="1600" dirty="0">
                <a:solidFill>
                  <a:schemeClr val="bg1"/>
                </a:solidFill>
                <a:latin typeface="Verdana" charset="0"/>
                <a:ea typeface="ＭＳ Ｐゴシック" charset="0"/>
                <a:cs typeface="ＭＳ Ｐゴシック" charset="0"/>
              </a:rPr>
              <a:t>caduta Impero d'Occidente</a:t>
            </a:r>
          </a:p>
        </p:txBody>
      </p:sp>
      <p:sp>
        <p:nvSpPr>
          <p:cNvPr id="8203" name="CasellaDiTesto 1">
            <a:extLst>
              <a:ext uri="{FF2B5EF4-FFF2-40B4-BE49-F238E27FC236}">
                <a16:creationId xmlns:a16="http://schemas.microsoft.com/office/drawing/2014/main" id="{7B15DBE6-9AF7-49A9-BC00-AE1EE5AE3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838325"/>
            <a:ext cx="14239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400"/>
              <a:t>Età antica</a:t>
            </a:r>
          </a:p>
        </p:txBody>
      </p:sp>
      <p:grpSp>
        <p:nvGrpSpPr>
          <p:cNvPr id="8204" name="Group 1">
            <a:extLst>
              <a:ext uri="{FF2B5EF4-FFF2-40B4-BE49-F238E27FC236}">
                <a16:creationId xmlns:a16="http://schemas.microsoft.com/office/drawing/2014/main" id="{46BBFA99-D2F9-483E-987E-02A544A7332C}"/>
              </a:ext>
            </a:extLst>
          </p:cNvPr>
          <p:cNvGrpSpPr>
            <a:grpSpLocks/>
          </p:cNvGrpSpPr>
          <p:nvPr/>
        </p:nvGrpSpPr>
        <p:grpSpPr bwMode="auto">
          <a:xfrm>
            <a:off x="8813800" y="2154238"/>
            <a:ext cx="288925" cy="520700"/>
            <a:chOff x="8814270" y="2153727"/>
            <a:chExt cx="288000" cy="520901"/>
          </a:xfrm>
        </p:grpSpPr>
        <p:sp>
          <p:nvSpPr>
            <p:cNvPr id="8224" name="Line 170">
              <a:extLst>
                <a:ext uri="{FF2B5EF4-FFF2-40B4-BE49-F238E27FC236}">
                  <a16:creationId xmlns:a16="http://schemas.microsoft.com/office/drawing/2014/main" id="{659ECE4F-F15B-4266-8CFF-EE2A82DB43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14270" y="2153727"/>
              <a:ext cx="288000" cy="256969"/>
            </a:xfrm>
            <a:prstGeom prst="line">
              <a:avLst/>
            </a:prstGeom>
            <a:noFill/>
            <a:ln w="38100">
              <a:solidFill>
                <a:srgbClr val="38865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225" name="Line 170">
              <a:extLst>
                <a:ext uri="{FF2B5EF4-FFF2-40B4-BE49-F238E27FC236}">
                  <a16:creationId xmlns:a16="http://schemas.microsoft.com/office/drawing/2014/main" id="{0D56E9D0-CC00-44CB-846C-7E6F42EF09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814270" y="2410696"/>
              <a:ext cx="262800" cy="263932"/>
            </a:xfrm>
            <a:prstGeom prst="line">
              <a:avLst/>
            </a:prstGeom>
            <a:noFill/>
            <a:ln w="38100">
              <a:solidFill>
                <a:srgbClr val="38865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8205" name="CasellaDiTesto 1">
            <a:extLst>
              <a:ext uri="{FF2B5EF4-FFF2-40B4-BE49-F238E27FC236}">
                <a16:creationId xmlns:a16="http://schemas.microsoft.com/office/drawing/2014/main" id="{29BA9E18-7800-41A5-BA92-DB56ED1E4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9275" y="1846263"/>
            <a:ext cx="2320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400"/>
              <a:t>Tardo antico</a:t>
            </a:r>
          </a:p>
        </p:txBody>
      </p:sp>
      <p:sp>
        <p:nvSpPr>
          <p:cNvPr id="8206" name="CasellaDiTesto 1">
            <a:extLst>
              <a:ext uri="{FF2B5EF4-FFF2-40B4-BE49-F238E27FC236}">
                <a16:creationId xmlns:a16="http://schemas.microsoft.com/office/drawing/2014/main" id="{62E57A13-7F3C-4220-9FEB-B64FD187A7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0200" y="1846263"/>
            <a:ext cx="19446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400"/>
              <a:t>Alto Medioevo</a:t>
            </a:r>
          </a:p>
        </p:txBody>
      </p:sp>
      <p:sp>
        <p:nvSpPr>
          <p:cNvPr id="8207" name="CasellaDiTesto 1">
            <a:extLst>
              <a:ext uri="{FF2B5EF4-FFF2-40B4-BE49-F238E27FC236}">
                <a16:creationId xmlns:a16="http://schemas.microsoft.com/office/drawing/2014/main" id="{C4218A55-9F8E-4A69-BA55-1F92167D5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4888" y="1846263"/>
            <a:ext cx="24399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400"/>
              <a:t>Basso Medioevo</a:t>
            </a:r>
          </a:p>
        </p:txBody>
      </p:sp>
      <p:sp>
        <p:nvSpPr>
          <p:cNvPr id="8208" name="Line 170">
            <a:extLst>
              <a:ext uri="{FF2B5EF4-FFF2-40B4-BE49-F238E27FC236}">
                <a16:creationId xmlns:a16="http://schemas.microsoft.com/office/drawing/2014/main" id="{E166AE5E-AFE0-45D2-98A7-0589C44112B7}"/>
              </a:ext>
            </a:extLst>
          </p:cNvPr>
          <p:cNvSpPr>
            <a:spLocks noChangeShapeType="1"/>
          </p:cNvSpPr>
          <p:nvPr/>
        </p:nvSpPr>
        <p:spPr bwMode="auto">
          <a:xfrm>
            <a:off x="1819275" y="2305050"/>
            <a:ext cx="0" cy="211138"/>
          </a:xfrm>
          <a:prstGeom prst="line">
            <a:avLst/>
          </a:prstGeom>
          <a:noFill/>
          <a:ln w="38100">
            <a:solidFill>
              <a:srgbClr val="38865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209" name="TextBox 2">
            <a:extLst>
              <a:ext uri="{FF2B5EF4-FFF2-40B4-BE49-F238E27FC236}">
                <a16:creationId xmlns:a16="http://schemas.microsoft.com/office/drawing/2014/main" id="{53CCB67C-26BD-497A-8531-3A6B79A63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3013" y="2600325"/>
            <a:ext cx="11525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III secolo d.C.</a:t>
            </a:r>
          </a:p>
        </p:txBody>
      </p:sp>
      <p:sp>
        <p:nvSpPr>
          <p:cNvPr id="8210" name="TextBox 46">
            <a:extLst>
              <a:ext uri="{FF2B5EF4-FFF2-40B4-BE49-F238E27FC236}">
                <a16:creationId xmlns:a16="http://schemas.microsoft.com/office/drawing/2014/main" id="{70942C87-1D09-4827-8E37-BCEB03D37A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7425" y="2601913"/>
            <a:ext cx="1223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VII secolo d.C.</a:t>
            </a:r>
          </a:p>
        </p:txBody>
      </p:sp>
      <p:sp>
        <p:nvSpPr>
          <p:cNvPr id="8211" name="Line 170">
            <a:extLst>
              <a:ext uri="{FF2B5EF4-FFF2-40B4-BE49-F238E27FC236}">
                <a16:creationId xmlns:a16="http://schemas.microsoft.com/office/drawing/2014/main" id="{02A05F15-D9C1-429B-87EF-47C76CD434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2316163"/>
            <a:ext cx="0" cy="209550"/>
          </a:xfrm>
          <a:prstGeom prst="line">
            <a:avLst/>
          </a:prstGeom>
          <a:noFill/>
          <a:ln w="38100">
            <a:solidFill>
              <a:srgbClr val="38865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212" name="Line 170">
            <a:extLst>
              <a:ext uri="{FF2B5EF4-FFF2-40B4-BE49-F238E27FC236}">
                <a16:creationId xmlns:a16="http://schemas.microsoft.com/office/drawing/2014/main" id="{088E1C92-10A6-41EC-A6AF-262B5A4A6CA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84888" y="2305050"/>
            <a:ext cx="0" cy="211138"/>
          </a:xfrm>
          <a:prstGeom prst="line">
            <a:avLst/>
          </a:prstGeom>
          <a:noFill/>
          <a:ln w="38100">
            <a:solidFill>
              <a:srgbClr val="38865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213" name="TextBox 49">
            <a:extLst>
              <a:ext uri="{FF2B5EF4-FFF2-40B4-BE49-F238E27FC236}">
                <a16:creationId xmlns:a16="http://schemas.microsoft.com/office/drawing/2014/main" id="{92BCC769-F532-4231-B939-C945B032F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2113" y="2600325"/>
            <a:ext cx="1223962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X secolo d.C.</a:t>
            </a:r>
          </a:p>
        </p:txBody>
      </p:sp>
      <p:sp>
        <p:nvSpPr>
          <p:cNvPr id="8214" name="Rectangle 3">
            <a:extLst>
              <a:ext uri="{FF2B5EF4-FFF2-40B4-BE49-F238E27FC236}">
                <a16:creationId xmlns:a16="http://schemas.microsoft.com/office/drawing/2014/main" id="{30B58806-8813-4BB4-B3C6-3AB70C7D6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63" y="2316163"/>
            <a:ext cx="125412" cy="200025"/>
          </a:xfrm>
          <a:prstGeom prst="rect">
            <a:avLst/>
          </a:prstGeom>
          <a:solidFill>
            <a:srgbClr val="E4EB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/>
            <a:endParaRPr lang="en-US" altLang="en-US"/>
          </a:p>
        </p:txBody>
      </p:sp>
      <p:sp>
        <p:nvSpPr>
          <p:cNvPr id="8215" name="Rectangle 50">
            <a:extLst>
              <a:ext uri="{FF2B5EF4-FFF2-40B4-BE49-F238E27FC236}">
                <a16:creationId xmlns:a16="http://schemas.microsoft.com/office/drawing/2014/main" id="{E7AE0383-DA0D-45A3-9D8E-7C4C0B0450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" y="2316163"/>
            <a:ext cx="127000" cy="200025"/>
          </a:xfrm>
          <a:prstGeom prst="rect">
            <a:avLst/>
          </a:prstGeom>
          <a:solidFill>
            <a:srgbClr val="E4EB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/>
            <a:endParaRPr lang="en-US" altLang="en-US"/>
          </a:p>
        </p:txBody>
      </p:sp>
      <p:sp>
        <p:nvSpPr>
          <p:cNvPr id="8216" name="Line 170">
            <a:extLst>
              <a:ext uri="{FF2B5EF4-FFF2-40B4-BE49-F238E27FC236}">
                <a16:creationId xmlns:a16="http://schemas.microsoft.com/office/drawing/2014/main" id="{6CA78891-04DC-4EE5-A7A9-CB9D7D8AB2A5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25" y="2305050"/>
            <a:ext cx="127000" cy="0"/>
          </a:xfrm>
          <a:prstGeom prst="line">
            <a:avLst/>
          </a:prstGeom>
          <a:noFill/>
          <a:ln w="38100">
            <a:solidFill>
              <a:srgbClr val="38865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217" name="Line 170">
            <a:extLst>
              <a:ext uri="{FF2B5EF4-FFF2-40B4-BE49-F238E27FC236}">
                <a16:creationId xmlns:a16="http://schemas.microsoft.com/office/drawing/2014/main" id="{1A1390F7-22EC-442A-A987-F73AC50F6899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363" y="2305050"/>
            <a:ext cx="125412" cy="0"/>
          </a:xfrm>
          <a:prstGeom prst="line">
            <a:avLst/>
          </a:prstGeom>
          <a:noFill/>
          <a:ln w="38100">
            <a:solidFill>
              <a:srgbClr val="38865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8218" name="Straight Connector 7">
            <a:extLst>
              <a:ext uri="{FF2B5EF4-FFF2-40B4-BE49-F238E27FC236}">
                <a16:creationId xmlns:a16="http://schemas.microsoft.com/office/drawing/2014/main" id="{FC324511-08C1-40E9-B00D-E2440744997F}"/>
              </a:ext>
            </a:extLst>
          </p:cNvPr>
          <p:cNvCxnSpPr>
            <a:cxnSpLocks noChangeShapeType="1"/>
            <a:endCxn id="41" idx="0"/>
          </p:cNvCxnSpPr>
          <p:nvPr/>
        </p:nvCxnSpPr>
        <p:spPr bwMode="auto">
          <a:xfrm>
            <a:off x="3054350" y="2516188"/>
            <a:ext cx="0" cy="696912"/>
          </a:xfrm>
          <a:prstGeom prst="line">
            <a:avLst/>
          </a:prstGeom>
          <a:noFill/>
          <a:ln w="19050">
            <a:solidFill>
              <a:srgbClr val="BA634C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19" name="TextBox 24">
            <a:extLst>
              <a:ext uri="{FF2B5EF4-FFF2-40B4-BE49-F238E27FC236}">
                <a16:creationId xmlns:a16="http://schemas.microsoft.com/office/drawing/2014/main" id="{DF14F63D-8677-4E04-9731-A061AA732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1450" y="3500438"/>
            <a:ext cx="2319338" cy="243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>
            <a:spAutoFit/>
          </a:bodyPr>
          <a:lstStyle>
            <a:lvl1pPr marL="180975" indent="-180975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buFont typeface="Arial" panose="020B0604020202020204" pitchFamily="34" charset="0"/>
              <a:buChar char="•"/>
            </a:pPr>
            <a:r>
              <a:rPr lang="it-IT" altLang="en-US" sz="1600"/>
              <a:t>espansione araba</a:t>
            </a:r>
          </a:p>
          <a:p>
            <a:pPr algn="l" eaLnBrk="1" hangingPunct="1">
              <a:buFont typeface="Arial" panose="020B0604020202020204" pitchFamily="34" charset="0"/>
              <a:buChar char="•"/>
            </a:pPr>
            <a:r>
              <a:rPr lang="it-IT" altLang="en-US" sz="1600"/>
              <a:t>divisione </a:t>
            </a:r>
            <a:br>
              <a:rPr lang="it-IT" altLang="en-US" sz="1600"/>
            </a:br>
            <a:r>
              <a:rPr lang="it-IT" altLang="en-US" sz="1600"/>
              <a:t>fra Occidente </a:t>
            </a:r>
            <a:br>
              <a:rPr lang="it-IT" altLang="en-US" sz="1600"/>
            </a:br>
            <a:r>
              <a:rPr lang="it-IT" altLang="en-US" sz="1600"/>
              <a:t>e Oriente</a:t>
            </a:r>
          </a:p>
          <a:p>
            <a:pPr algn="l" eaLnBrk="1" hangingPunct="1">
              <a:buFont typeface="Arial" panose="020B0604020202020204" pitchFamily="34" charset="0"/>
              <a:buChar char="•"/>
            </a:pPr>
            <a:r>
              <a:rPr lang="it-IT" altLang="en-US" sz="1600"/>
              <a:t>regni </a:t>
            </a:r>
            <a:br>
              <a:rPr lang="it-IT" altLang="en-US" sz="1600"/>
            </a:br>
            <a:r>
              <a:rPr lang="it-IT" altLang="en-US" sz="1600"/>
              <a:t>romano-germanici</a:t>
            </a:r>
          </a:p>
          <a:p>
            <a:pPr algn="l" eaLnBrk="1" hangingPunct="1">
              <a:buFont typeface="Arial" panose="020B0604020202020204" pitchFamily="34" charset="0"/>
              <a:buChar char="•"/>
            </a:pPr>
            <a:r>
              <a:rPr lang="it-IT" altLang="en-US" sz="1600"/>
              <a:t>nascita della società feudale</a:t>
            </a:r>
          </a:p>
        </p:txBody>
      </p:sp>
      <p:grpSp>
        <p:nvGrpSpPr>
          <p:cNvPr id="4" name="Group 12">
            <a:extLst>
              <a:ext uri="{FF2B5EF4-FFF2-40B4-BE49-F238E27FC236}">
                <a16:creationId xmlns:a16="http://schemas.microsoft.com/office/drawing/2014/main" id="{5ABE82AE-6EE1-4B2E-929C-9CA405797A5A}"/>
              </a:ext>
            </a:extLst>
          </p:cNvPr>
          <p:cNvGrpSpPr>
            <a:grpSpLocks/>
          </p:cNvGrpSpPr>
          <p:nvPr/>
        </p:nvGrpSpPr>
        <p:grpSpPr bwMode="auto">
          <a:xfrm>
            <a:off x="4138613" y="3357563"/>
            <a:ext cx="1946275" cy="152400"/>
            <a:chOff x="4139406" y="3573016"/>
            <a:chExt cx="1945483" cy="152400"/>
          </a:xfrm>
        </p:grpSpPr>
        <p:cxnSp>
          <p:nvCxnSpPr>
            <p:cNvPr id="8221" name="Straight Connector 7">
              <a:extLst>
                <a:ext uri="{FF2B5EF4-FFF2-40B4-BE49-F238E27FC236}">
                  <a16:creationId xmlns:a16="http://schemas.microsoft.com/office/drawing/2014/main" id="{BFBAC935-9E3D-4CCE-9F74-00A7002BCDB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4139406" y="3573016"/>
              <a:ext cx="1944687" cy="0"/>
            </a:xfrm>
            <a:prstGeom prst="line">
              <a:avLst/>
            </a:prstGeom>
            <a:noFill/>
            <a:ln w="19050">
              <a:solidFill>
                <a:srgbClr val="BA634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2" name="Straight Connector 7">
              <a:extLst>
                <a:ext uri="{FF2B5EF4-FFF2-40B4-BE49-F238E27FC236}">
                  <a16:creationId xmlns:a16="http://schemas.microsoft.com/office/drawing/2014/main" id="{707C9641-2FE6-4736-9B2A-D838CFE2FFA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6084888" y="3573016"/>
              <a:ext cx="1" cy="144016"/>
            </a:xfrm>
            <a:prstGeom prst="line">
              <a:avLst/>
            </a:prstGeom>
            <a:noFill/>
            <a:ln w="19050">
              <a:solidFill>
                <a:srgbClr val="BA634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3" name="Straight Connector 7">
              <a:extLst>
                <a:ext uri="{FF2B5EF4-FFF2-40B4-BE49-F238E27FC236}">
                  <a16:creationId xmlns:a16="http://schemas.microsoft.com/office/drawing/2014/main" id="{9E01BC6E-275F-423D-A80E-9B9536EE77C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140200" y="3573016"/>
              <a:ext cx="0" cy="152400"/>
            </a:xfrm>
            <a:prstGeom prst="line">
              <a:avLst/>
            </a:prstGeom>
            <a:noFill/>
            <a:ln w="19050">
              <a:solidFill>
                <a:srgbClr val="BA634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82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>
            <a:extLst>
              <a:ext uri="{FF2B5EF4-FFF2-40B4-BE49-F238E27FC236}">
                <a16:creationId xmlns:a16="http://schemas.microsoft.com/office/drawing/2014/main" id="{9814CC04-049A-4A49-97B6-56C8FAC2A0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645025"/>
            <a:ext cx="6248400" cy="194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2">
            <a:extLst>
              <a:ext uri="{FF2B5EF4-FFF2-40B4-BE49-F238E27FC236}">
                <a16:creationId xmlns:a16="http://schemas.microsoft.com/office/drawing/2014/main" id="{8F495716-0C05-4A9B-8629-A7DE6138D81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6122F0EA-A4E8-4CBC-8A6F-EC5AB6C4B3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200">
                <a:latin typeface="Arial" panose="020B0604020202020204" pitchFamily="34" charset="0"/>
              </a:rPr>
              <a:t>L'Occidente nell'Alto Medioevo</a:t>
            </a:r>
          </a:p>
        </p:txBody>
      </p:sp>
      <p:sp>
        <p:nvSpPr>
          <p:cNvPr id="9221" name="Rectangle 4">
            <a:extLst>
              <a:ext uri="{FF2B5EF4-FFF2-40B4-BE49-F238E27FC236}">
                <a16:creationId xmlns:a16="http://schemas.microsoft.com/office/drawing/2014/main" id="{3D353077-6792-4FC8-B3DB-50BF59C413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38D3C33C-9B5C-4300-8190-3945867BD6BC}" type="slidenum">
              <a:rPr lang="it-IT" altLang="en-US" sz="1200">
                <a:latin typeface="Arial" panose="020B0604020202020204" pitchFamily="34" charset="0"/>
              </a:rPr>
              <a:pPr eaLnBrk="1" hangingPunct="1"/>
              <a:t>3</a:t>
            </a:fld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9222" name="Text Box 4">
            <a:extLst>
              <a:ext uri="{FF2B5EF4-FFF2-40B4-BE49-F238E27FC236}">
                <a16:creationId xmlns:a16="http://schemas.microsoft.com/office/drawing/2014/main" id="{818AD56D-B061-41F1-A554-42F04A112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242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it-IT" altLang="en-US" sz="2400" b="1">
                <a:solidFill>
                  <a:srgbClr val="FFC54E"/>
                </a:solidFill>
              </a:rPr>
              <a:t>L'Occidente altomedievale: le basi materiali</a:t>
            </a:r>
          </a:p>
        </p:txBody>
      </p:sp>
      <p:sp>
        <p:nvSpPr>
          <p:cNvPr id="31" name="AutoShape 31">
            <a:extLst>
              <a:ext uri="{FF2B5EF4-FFF2-40B4-BE49-F238E27FC236}">
                <a16:creationId xmlns:a16="http://schemas.microsoft.com/office/drawing/2014/main" id="{D55A168A-827D-408F-9F53-22FEC3C31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7588" y="2959100"/>
            <a:ext cx="1893887" cy="1022350"/>
          </a:xfrm>
          <a:prstGeom prst="roundRect">
            <a:avLst>
              <a:gd name="adj" fmla="val 16667"/>
            </a:avLst>
          </a:prstGeom>
          <a:solidFill>
            <a:srgbClr val="EB690B"/>
          </a:solidFill>
          <a:ln>
            <a:noFill/>
          </a:ln>
          <a:effectLst>
            <a:outerShdw blurRad="63500" dist="71842" dir="2700000" algn="ctr" rotWithShape="0">
              <a:srgbClr val="FFE7AB">
                <a:alpha val="74998"/>
              </a:srgbClr>
            </a:outerShdw>
          </a:effectLst>
        </p:spPr>
        <p:txBody>
          <a:bodyPr anchor="ctr">
            <a:sp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it-IT" sz="1800" dirty="0">
                <a:solidFill>
                  <a:srgbClr val="FFFFFF"/>
                </a:solidFill>
              </a:rPr>
              <a:t>fine dell'unità politica occidentale</a:t>
            </a:r>
          </a:p>
        </p:txBody>
      </p:sp>
      <p:sp>
        <p:nvSpPr>
          <p:cNvPr id="27" name="AutoShape 31">
            <a:extLst>
              <a:ext uri="{FF2B5EF4-FFF2-40B4-BE49-F238E27FC236}">
                <a16:creationId xmlns:a16="http://schemas.microsoft.com/office/drawing/2014/main" id="{1CC42C1E-7658-4926-8A9B-A66FF9D49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2959100"/>
            <a:ext cx="1901825" cy="1022350"/>
          </a:xfrm>
          <a:prstGeom prst="roundRect">
            <a:avLst>
              <a:gd name="adj" fmla="val 16667"/>
            </a:avLst>
          </a:prstGeom>
          <a:solidFill>
            <a:srgbClr val="BA634C"/>
          </a:solidFill>
          <a:ln>
            <a:noFill/>
          </a:ln>
          <a:effectLst>
            <a:outerShdw blurRad="63500" dist="71842" dir="2700000" algn="ctr" rotWithShape="0">
              <a:srgbClr val="FFE7AB">
                <a:alpha val="74998"/>
              </a:srgbClr>
            </a:outerShdw>
          </a:effectLst>
        </p:spPr>
        <p:txBody>
          <a:bodyPr anchor="ctr">
            <a:spAutoFit/>
          </a:bodyPr>
          <a:lstStyle/>
          <a:p>
            <a:pPr>
              <a:buFont typeface="Wingdings" charset="0"/>
              <a:buNone/>
              <a:defRPr/>
            </a:pPr>
            <a:r>
              <a:rPr lang="it-IT" sz="1800" dirty="0">
                <a:solidFill>
                  <a:srgbClr val="FFFFFF"/>
                </a:solidFill>
                <a:latin typeface="Verdana" charset="0"/>
                <a:ea typeface="ＭＳ Ｐゴシック" charset="0"/>
                <a:cs typeface="ＭＳ Ｐゴシック" charset="0"/>
              </a:rPr>
              <a:t>ruralizzazione economica </a:t>
            </a:r>
            <a:br>
              <a:rPr lang="it-IT" sz="1800" dirty="0">
                <a:solidFill>
                  <a:srgbClr val="FFFFFF"/>
                </a:solidFill>
                <a:latin typeface="Verdana" charset="0"/>
                <a:ea typeface="ＭＳ Ｐゴシック" charset="0"/>
                <a:cs typeface="ＭＳ Ｐゴシック" charset="0"/>
              </a:rPr>
            </a:br>
            <a:r>
              <a:rPr lang="it-IT" sz="1800" dirty="0">
                <a:solidFill>
                  <a:srgbClr val="FFFFFF"/>
                </a:solidFill>
                <a:latin typeface="Verdana" charset="0"/>
                <a:ea typeface="ＭＳ Ｐゴシック" charset="0"/>
                <a:cs typeface="ＭＳ Ｐゴシック" charset="0"/>
              </a:rPr>
              <a:t>e sociale</a:t>
            </a:r>
          </a:p>
        </p:txBody>
      </p:sp>
      <p:sp>
        <p:nvSpPr>
          <p:cNvPr id="9224" name="Rectangle 1">
            <a:extLst>
              <a:ext uri="{FF2B5EF4-FFF2-40B4-BE49-F238E27FC236}">
                <a16:creationId xmlns:a16="http://schemas.microsoft.com/office/drawing/2014/main" id="{472B2E4E-51DB-448C-B948-1CEA33373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8075" y="2374900"/>
            <a:ext cx="1454150" cy="584200"/>
          </a:xfrm>
          <a:prstGeom prst="rect">
            <a:avLst/>
          </a:prstGeom>
          <a:noFill/>
          <a:ln w="19050">
            <a:solidFill>
              <a:srgbClr val="CC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calo demografico</a:t>
            </a:r>
          </a:p>
        </p:txBody>
      </p:sp>
      <p:grpSp>
        <p:nvGrpSpPr>
          <p:cNvPr id="9226" name="Group 2">
            <a:extLst>
              <a:ext uri="{FF2B5EF4-FFF2-40B4-BE49-F238E27FC236}">
                <a16:creationId xmlns:a16="http://schemas.microsoft.com/office/drawing/2014/main" id="{88C6AC50-1267-4400-9EDB-C85794ED96DF}"/>
              </a:ext>
            </a:extLst>
          </p:cNvPr>
          <p:cNvGrpSpPr>
            <a:grpSpLocks/>
          </p:cNvGrpSpPr>
          <p:nvPr/>
        </p:nvGrpSpPr>
        <p:grpSpPr bwMode="auto">
          <a:xfrm>
            <a:off x="288925" y="4124325"/>
            <a:ext cx="1427163" cy="954088"/>
            <a:chOff x="1776911" y="4093684"/>
            <a:chExt cx="1426937" cy="954107"/>
          </a:xfrm>
        </p:grpSpPr>
        <p:sp>
          <p:nvSpPr>
            <p:cNvPr id="28" name="AutoShape 31">
              <a:extLst>
                <a:ext uri="{FF2B5EF4-FFF2-40B4-BE49-F238E27FC236}">
                  <a16:creationId xmlns:a16="http://schemas.microsoft.com/office/drawing/2014/main" id="{C535C953-99BA-4C82-86D3-B7674C241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911" y="4125435"/>
              <a:ext cx="1426937" cy="890606"/>
            </a:xfrm>
            <a:prstGeom prst="roundRect">
              <a:avLst>
                <a:gd name="adj" fmla="val 16667"/>
              </a:avLst>
            </a:prstGeom>
            <a:solidFill>
              <a:srgbClr val="E4EB9B"/>
            </a:solidFill>
            <a:ln>
              <a:noFill/>
            </a:ln>
            <a:effectLst>
              <a:outerShdw blurRad="63500" dist="71842" dir="2700000" algn="ctr" rotWithShape="0">
                <a:srgbClr val="FFE7AB">
                  <a:alpha val="74998"/>
                </a:srgbClr>
              </a:outerShdw>
            </a:effectLst>
          </p:spPr>
          <p:txBody>
            <a:bodyPr anchor="ctr">
              <a:spAutoFit/>
            </a:bodyPr>
            <a:lstStyle/>
            <a:p>
              <a:pPr>
                <a:buFont typeface="Wingdings" charset="0"/>
                <a:buNone/>
                <a:defRPr/>
              </a:pPr>
              <a:endParaRPr lang="it-IT" sz="2000" b="1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endParaRPr>
            </a:p>
          </p:txBody>
        </p:sp>
        <p:sp>
          <p:nvSpPr>
            <p:cNvPr id="9238" name="CasellaDiTesto 72">
              <a:extLst>
                <a:ext uri="{FF2B5EF4-FFF2-40B4-BE49-F238E27FC236}">
                  <a16:creationId xmlns:a16="http://schemas.microsoft.com/office/drawing/2014/main" id="{C3B2DF4E-D474-4CDC-81D1-B8F4D23350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1008" y="4093684"/>
              <a:ext cx="1318742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it-IT" altLang="en-US" sz="1400"/>
                <a:t>crisi </a:t>
              </a:r>
              <a:br>
                <a:rPr lang="it-IT" altLang="en-US" sz="1400"/>
              </a:br>
              <a:r>
                <a:rPr lang="it-IT" altLang="en-US" sz="1400"/>
                <a:t>del modello economico romano</a:t>
              </a:r>
            </a:p>
          </p:txBody>
        </p:sp>
      </p:grpSp>
      <p:grpSp>
        <p:nvGrpSpPr>
          <p:cNvPr id="4" name="Group 4">
            <a:extLst>
              <a:ext uri="{FF2B5EF4-FFF2-40B4-BE49-F238E27FC236}">
                <a16:creationId xmlns:a16="http://schemas.microsoft.com/office/drawing/2014/main" id="{1082E7A4-5DE8-444F-9490-466BE9CFD13F}"/>
              </a:ext>
            </a:extLst>
          </p:cNvPr>
          <p:cNvGrpSpPr/>
          <p:nvPr/>
        </p:nvGrpSpPr>
        <p:grpSpPr>
          <a:xfrm>
            <a:off x="288948" y="1801019"/>
            <a:ext cx="1426937" cy="891543"/>
            <a:chOff x="390580" y="1230369"/>
            <a:chExt cx="1426937" cy="891543"/>
          </a:xfrm>
          <a:solidFill>
            <a:srgbClr val="FFCC99"/>
          </a:solidFill>
        </p:grpSpPr>
        <p:sp>
          <p:nvSpPr>
            <p:cNvPr id="29" name="AutoShape 31">
              <a:extLst>
                <a:ext uri="{FF2B5EF4-FFF2-40B4-BE49-F238E27FC236}">
                  <a16:creationId xmlns:a16="http://schemas.microsoft.com/office/drawing/2014/main" id="{15C35E7F-731A-4E14-8085-986107B1A7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580" y="1230369"/>
              <a:ext cx="1426937" cy="891543"/>
            </a:xfrm>
            <a:prstGeom prst="roundRect">
              <a:avLst>
                <a:gd name="adj" fmla="val 16667"/>
              </a:avLst>
            </a:prstGeom>
            <a:grpFill/>
            <a:ln>
              <a:noFill/>
            </a:ln>
            <a:effectLst>
              <a:outerShdw blurRad="63500" dist="71842" dir="2700000" algn="ctr" rotWithShape="0">
                <a:srgbClr val="FFE7AB">
                  <a:alpha val="74998"/>
                </a:srgbClr>
              </a:outerShdw>
            </a:effectLst>
          </p:spPr>
          <p:txBody>
            <a:bodyPr anchor="ctr">
              <a:spAutoFit/>
            </a:bodyPr>
            <a:lstStyle/>
            <a:p>
              <a:pPr>
                <a:buFont typeface="Wingdings" charset="0"/>
                <a:buNone/>
                <a:defRPr/>
              </a:pPr>
              <a:endParaRPr lang="it-IT" sz="2000" b="1" dirty="0">
                <a:solidFill>
                  <a:srgbClr val="FFFFFF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2548" name="CasellaDiTesto 72">
              <a:extLst>
                <a:ext uri="{FF2B5EF4-FFF2-40B4-BE49-F238E27FC236}">
                  <a16:creationId xmlns:a16="http://schemas.microsoft.com/office/drawing/2014/main" id="{3E30D6DF-225F-4A74-99A3-A3A98B391B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567" y="1414530"/>
              <a:ext cx="1234962" cy="52322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/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itchFamily="2" charset="2"/>
                <a:buChar char="Ø"/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itchFamily="2" charset="2"/>
                <a:buChar char="Ø"/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itchFamily="2" charset="2"/>
                <a:buChar char="Ø"/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itchFamily="2" charset="2"/>
                <a:buChar char="Ø"/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  <a:defRPr/>
              </a:pPr>
              <a:r>
                <a:rPr lang="it-IT" sz="1400" dirty="0"/>
                <a:t>invasioni barbariche</a:t>
              </a:r>
            </a:p>
          </p:txBody>
        </p:sp>
      </p:grpSp>
      <p:sp>
        <p:nvSpPr>
          <p:cNvPr id="9227" name="Rectangle 36">
            <a:extLst>
              <a:ext uri="{FF2B5EF4-FFF2-40B4-BE49-F238E27FC236}">
                <a16:creationId xmlns:a16="http://schemas.microsoft.com/office/drawing/2014/main" id="{1DF06961-A447-4BFA-9D9C-FADEBE013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8075" y="3054350"/>
            <a:ext cx="1454150" cy="831850"/>
          </a:xfrm>
          <a:prstGeom prst="rect">
            <a:avLst/>
          </a:prstGeom>
          <a:noFill/>
          <a:ln w="19050">
            <a:solidFill>
              <a:srgbClr val="CC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riduzione superfici coltivate</a:t>
            </a:r>
          </a:p>
        </p:txBody>
      </p:sp>
      <p:sp>
        <p:nvSpPr>
          <p:cNvPr id="9228" name="Rectangle 37">
            <a:extLst>
              <a:ext uri="{FF2B5EF4-FFF2-40B4-BE49-F238E27FC236}">
                <a16:creationId xmlns:a16="http://schemas.microsoft.com/office/drawing/2014/main" id="{1482B300-5D5B-4E41-A638-509104C91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8075" y="3981450"/>
            <a:ext cx="1454150" cy="584200"/>
          </a:xfrm>
          <a:prstGeom prst="rect">
            <a:avLst/>
          </a:prstGeom>
          <a:noFill/>
          <a:ln w="19050">
            <a:solidFill>
              <a:srgbClr val="CC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riduzione commerci</a:t>
            </a:r>
          </a:p>
        </p:txBody>
      </p:sp>
      <p:cxnSp>
        <p:nvCxnSpPr>
          <p:cNvPr id="9230" name="Straight Arrow Connector 6">
            <a:extLst>
              <a:ext uri="{FF2B5EF4-FFF2-40B4-BE49-F238E27FC236}">
                <a16:creationId xmlns:a16="http://schemas.microsoft.com/office/drawing/2014/main" id="{2CE1AC92-CC33-454C-8954-34209DD36619}"/>
              </a:ext>
            </a:extLst>
          </p:cNvPr>
          <p:cNvCxnSpPr>
            <a:cxnSpLocks noChangeShapeType="1"/>
            <a:endCxn id="28" idx="0"/>
          </p:cNvCxnSpPr>
          <p:nvPr/>
        </p:nvCxnSpPr>
        <p:spPr bwMode="auto">
          <a:xfrm>
            <a:off x="1001713" y="2692400"/>
            <a:ext cx="0" cy="1463675"/>
          </a:xfrm>
          <a:prstGeom prst="straightConnector1">
            <a:avLst/>
          </a:prstGeom>
          <a:noFill/>
          <a:ln w="19050">
            <a:solidFill>
              <a:srgbClr val="CC0033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" name="Straight Arrow Connector 8">
            <a:extLst>
              <a:ext uri="{FF2B5EF4-FFF2-40B4-BE49-F238E27FC236}">
                <a16:creationId xmlns:a16="http://schemas.microsoft.com/office/drawing/2014/main" id="{5BD751B6-1828-4F81-96B5-1AFC7D353BD7}"/>
              </a:ext>
            </a:extLst>
          </p:cNvPr>
          <p:cNvCxnSpPr>
            <a:cxnSpLocks noChangeShapeType="1"/>
            <a:endCxn id="31" idx="1"/>
          </p:cNvCxnSpPr>
          <p:nvPr/>
        </p:nvCxnSpPr>
        <p:spPr bwMode="auto">
          <a:xfrm>
            <a:off x="1716088" y="2246313"/>
            <a:ext cx="571500" cy="1223962"/>
          </a:xfrm>
          <a:prstGeom prst="straightConnector1">
            <a:avLst/>
          </a:prstGeom>
          <a:noFill/>
          <a:ln w="19050">
            <a:solidFill>
              <a:srgbClr val="CC00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1" name="Straight Arrow Connector 41">
            <a:extLst>
              <a:ext uri="{FF2B5EF4-FFF2-40B4-BE49-F238E27FC236}">
                <a16:creationId xmlns:a16="http://schemas.microsoft.com/office/drawing/2014/main" id="{D30329D7-8A5A-42AB-B358-038693DE591F}"/>
              </a:ext>
            </a:extLst>
          </p:cNvPr>
          <p:cNvCxnSpPr>
            <a:cxnSpLocks noChangeShapeType="1"/>
            <a:stCxn id="28" idx="3"/>
            <a:endCxn id="31" idx="1"/>
          </p:cNvCxnSpPr>
          <p:nvPr/>
        </p:nvCxnSpPr>
        <p:spPr bwMode="auto">
          <a:xfrm flipV="1">
            <a:off x="1716088" y="3470275"/>
            <a:ext cx="571500" cy="1131888"/>
          </a:xfrm>
          <a:prstGeom prst="straightConnector1">
            <a:avLst/>
          </a:prstGeom>
          <a:noFill/>
          <a:ln w="19050">
            <a:solidFill>
              <a:srgbClr val="CC00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2" name="Straight Arrow Connector 46">
            <a:extLst>
              <a:ext uri="{FF2B5EF4-FFF2-40B4-BE49-F238E27FC236}">
                <a16:creationId xmlns:a16="http://schemas.microsoft.com/office/drawing/2014/main" id="{6CF441C3-9549-459A-85A7-6BDDBB23884D}"/>
              </a:ext>
            </a:extLst>
          </p:cNvPr>
          <p:cNvCxnSpPr>
            <a:cxnSpLocks noChangeShapeType="1"/>
            <a:stCxn id="31" idx="3"/>
            <a:endCxn id="9224" idx="1"/>
          </p:cNvCxnSpPr>
          <p:nvPr/>
        </p:nvCxnSpPr>
        <p:spPr bwMode="auto">
          <a:xfrm flipV="1">
            <a:off x="4181475" y="2667000"/>
            <a:ext cx="736600" cy="803275"/>
          </a:xfrm>
          <a:prstGeom prst="straightConnector1">
            <a:avLst/>
          </a:prstGeom>
          <a:noFill/>
          <a:ln w="19050">
            <a:solidFill>
              <a:srgbClr val="CC00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3" name="Straight Arrow Connector 49">
            <a:extLst>
              <a:ext uri="{FF2B5EF4-FFF2-40B4-BE49-F238E27FC236}">
                <a16:creationId xmlns:a16="http://schemas.microsoft.com/office/drawing/2014/main" id="{8A487F84-60D0-4C2E-8D52-1499A7F58F49}"/>
              </a:ext>
            </a:extLst>
          </p:cNvPr>
          <p:cNvCxnSpPr>
            <a:cxnSpLocks noChangeShapeType="1"/>
            <a:stCxn id="31" idx="3"/>
            <a:endCxn id="9227" idx="1"/>
          </p:cNvCxnSpPr>
          <p:nvPr/>
        </p:nvCxnSpPr>
        <p:spPr bwMode="auto">
          <a:xfrm>
            <a:off x="4181475" y="3470275"/>
            <a:ext cx="736600" cy="0"/>
          </a:xfrm>
          <a:prstGeom prst="straightConnector1">
            <a:avLst/>
          </a:prstGeom>
          <a:noFill/>
          <a:ln w="19050">
            <a:solidFill>
              <a:srgbClr val="CC00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4" name="Straight Arrow Connector 52">
            <a:extLst>
              <a:ext uri="{FF2B5EF4-FFF2-40B4-BE49-F238E27FC236}">
                <a16:creationId xmlns:a16="http://schemas.microsoft.com/office/drawing/2014/main" id="{38CC3B33-029D-4EE3-AB56-39DC060D4951}"/>
              </a:ext>
            </a:extLst>
          </p:cNvPr>
          <p:cNvCxnSpPr>
            <a:cxnSpLocks noChangeShapeType="1"/>
            <a:stCxn id="31" idx="3"/>
            <a:endCxn id="9228" idx="1"/>
          </p:cNvCxnSpPr>
          <p:nvPr/>
        </p:nvCxnSpPr>
        <p:spPr bwMode="auto">
          <a:xfrm>
            <a:off x="4181475" y="3470275"/>
            <a:ext cx="736600" cy="803275"/>
          </a:xfrm>
          <a:prstGeom prst="straightConnector1">
            <a:avLst/>
          </a:prstGeom>
          <a:noFill/>
          <a:ln w="19050">
            <a:solidFill>
              <a:srgbClr val="CC00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35" name="Isosceles Triangle 19">
            <a:extLst>
              <a:ext uri="{FF2B5EF4-FFF2-40B4-BE49-F238E27FC236}">
                <a16:creationId xmlns:a16="http://schemas.microsoft.com/office/drawing/2014/main" id="{69553880-66A5-4406-A750-F69EF3E1413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027738" y="3308350"/>
            <a:ext cx="1387475" cy="307975"/>
          </a:xfrm>
          <a:prstGeom prst="triangle">
            <a:avLst>
              <a:gd name="adj" fmla="val 50000"/>
            </a:avLst>
          </a:prstGeom>
          <a:solidFill>
            <a:srgbClr val="CC0033"/>
          </a:solidFill>
          <a:ln w="9525">
            <a:solidFill>
              <a:srgbClr val="CC0033"/>
            </a:solidFill>
            <a:round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/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7" grpId="0" animBg="1"/>
      <p:bldP spid="9224" grpId="0" animBg="1"/>
      <p:bldP spid="9227" grpId="0" animBg="1"/>
      <p:bldP spid="9228" grpId="0" animBg="1"/>
      <p:bldP spid="92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023645E-522B-4430-B7F0-8221BEAF860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BB46EDD-DA61-4DA7-9513-A9F8088F03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200">
                <a:latin typeface="Arial" panose="020B0604020202020204" pitchFamily="34" charset="0"/>
              </a:rPr>
              <a:t>L'Occidente nell'Alto Medioevo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5219FCDD-A13D-4332-BFE7-6E9A627132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671689B5-EB33-4D13-BC82-2AABEBBA2446}" type="slidenum">
              <a:rPr lang="it-IT" altLang="en-US" sz="1200">
                <a:latin typeface="Arial" panose="020B0604020202020204" pitchFamily="34" charset="0"/>
              </a:rPr>
              <a:pPr eaLnBrk="1" hangingPunct="1"/>
              <a:t>4</a:t>
            </a:fld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10245" name="Text Box 4">
            <a:extLst>
              <a:ext uri="{FF2B5EF4-FFF2-40B4-BE49-F238E27FC236}">
                <a16:creationId xmlns:a16="http://schemas.microsoft.com/office/drawing/2014/main" id="{6500DA0A-2FBF-4993-A92B-A33C299DD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401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it-IT" altLang="en-US" sz="2400" b="1">
                <a:solidFill>
                  <a:srgbClr val="FFC54E"/>
                </a:solidFill>
              </a:rPr>
              <a:t>Il sistema curtense</a:t>
            </a:r>
          </a:p>
        </p:txBody>
      </p:sp>
      <p:sp>
        <p:nvSpPr>
          <p:cNvPr id="150535" name="AutoShape 7">
            <a:extLst>
              <a:ext uri="{FF2B5EF4-FFF2-40B4-BE49-F238E27FC236}">
                <a16:creationId xmlns:a16="http://schemas.microsoft.com/office/drawing/2014/main" id="{602E4C71-F91F-415F-A026-75642AA662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013" y="3935413"/>
            <a:ext cx="1368425" cy="441325"/>
          </a:xfrm>
          <a:prstGeom prst="roundRect">
            <a:avLst>
              <a:gd name="adj" fmla="val 16667"/>
            </a:avLst>
          </a:prstGeom>
          <a:solidFill>
            <a:srgbClr val="388651"/>
          </a:solidFill>
          <a:ln>
            <a:noFill/>
          </a:ln>
          <a:effectLst>
            <a:outerShdw blurRad="63500" dist="71842" dir="2700000" algn="ctr" rotWithShape="0">
              <a:srgbClr val="DCE282">
                <a:alpha val="74998"/>
              </a:srgbClr>
            </a:outerShdw>
          </a:effectLst>
        </p:spPr>
        <p:txBody>
          <a:bodyPr anchor="ctr">
            <a:sp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it-IT" sz="2000" i="1" dirty="0" err="1">
                <a:solidFill>
                  <a:schemeClr val="bg1"/>
                </a:solidFill>
              </a:rPr>
              <a:t>curtis</a:t>
            </a:r>
            <a:endParaRPr lang="it-IT" sz="2000" i="1" dirty="0">
              <a:solidFill>
                <a:schemeClr val="bg1"/>
              </a:solidFill>
            </a:endParaRPr>
          </a:p>
        </p:txBody>
      </p:sp>
      <p:sp>
        <p:nvSpPr>
          <p:cNvPr id="10248" name="Rounded Rectangle 2">
            <a:extLst>
              <a:ext uri="{FF2B5EF4-FFF2-40B4-BE49-F238E27FC236}">
                <a16:creationId xmlns:a16="http://schemas.microsoft.com/office/drawing/2014/main" id="{6DE6FFB7-4960-4B1C-A7FA-6BA3C6BBB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8538" y="3289300"/>
            <a:ext cx="1871662" cy="37465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 i="1"/>
              <a:t>pars dominica</a:t>
            </a:r>
          </a:p>
        </p:txBody>
      </p:sp>
      <p:sp>
        <p:nvSpPr>
          <p:cNvPr id="10249" name="Rounded Rectangle 28">
            <a:extLst>
              <a:ext uri="{FF2B5EF4-FFF2-40B4-BE49-F238E27FC236}">
                <a16:creationId xmlns:a16="http://schemas.microsoft.com/office/drawing/2014/main" id="{0BD20EA1-B58F-4EB1-ADF4-CE37DDEDA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2663" y="4668838"/>
            <a:ext cx="1873250" cy="37465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 i="1"/>
              <a:t>pars massaricia</a:t>
            </a:r>
          </a:p>
        </p:txBody>
      </p:sp>
      <p:sp>
        <p:nvSpPr>
          <p:cNvPr id="10250" name="Rounded Rectangle 3">
            <a:extLst>
              <a:ext uri="{FF2B5EF4-FFF2-40B4-BE49-F238E27FC236}">
                <a16:creationId xmlns:a16="http://schemas.microsoft.com/office/drawing/2014/main" id="{F886015B-0B1A-4E90-80F1-E3F5309CCE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9775" y="3186113"/>
            <a:ext cx="1366838" cy="579437"/>
          </a:xfrm>
          <a:prstGeom prst="roundRect">
            <a:avLst>
              <a:gd name="adj" fmla="val 16667"/>
            </a:avLst>
          </a:prstGeom>
          <a:solidFill>
            <a:srgbClr val="E4EB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400"/>
              <a:t>servi prebendari</a:t>
            </a:r>
          </a:p>
        </p:txBody>
      </p:sp>
      <p:sp>
        <p:nvSpPr>
          <p:cNvPr id="10251" name="Rounded Rectangle 29">
            <a:extLst>
              <a:ext uri="{FF2B5EF4-FFF2-40B4-BE49-F238E27FC236}">
                <a16:creationId xmlns:a16="http://schemas.microsoft.com/office/drawing/2014/main" id="{8EE39798-D4AE-435F-B927-42887CBD59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9775" y="4276725"/>
            <a:ext cx="1366838" cy="579438"/>
          </a:xfrm>
          <a:prstGeom prst="roundRect">
            <a:avLst>
              <a:gd name="adj" fmla="val 16667"/>
            </a:avLst>
          </a:prstGeom>
          <a:solidFill>
            <a:srgbClr val="E4EB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400"/>
              <a:t>contadini liberi</a:t>
            </a:r>
          </a:p>
        </p:txBody>
      </p:sp>
      <p:sp>
        <p:nvSpPr>
          <p:cNvPr id="10252" name="Rounded Rectangle 30">
            <a:extLst>
              <a:ext uri="{FF2B5EF4-FFF2-40B4-BE49-F238E27FC236}">
                <a16:creationId xmlns:a16="http://schemas.microsoft.com/office/drawing/2014/main" id="{5F1120EC-4BA9-4114-A0D6-AFC2EACAC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9775" y="4930775"/>
            <a:ext cx="1366838" cy="341313"/>
          </a:xfrm>
          <a:prstGeom prst="roundRect">
            <a:avLst>
              <a:gd name="adj" fmla="val 16667"/>
            </a:avLst>
          </a:prstGeom>
          <a:solidFill>
            <a:srgbClr val="E4EB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400"/>
              <a:t>servi casati</a:t>
            </a:r>
          </a:p>
        </p:txBody>
      </p:sp>
      <p:sp>
        <p:nvSpPr>
          <p:cNvPr id="10253" name="Rounded Rectangle 4">
            <a:extLst>
              <a:ext uri="{FF2B5EF4-FFF2-40B4-BE49-F238E27FC236}">
                <a16:creationId xmlns:a16="http://schemas.microsoft.com/office/drawing/2014/main" id="{F7AD9B7B-2E99-4CF4-A1B2-B6C69F5952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7763" y="3798888"/>
            <a:ext cx="1973262" cy="714375"/>
          </a:xfrm>
          <a:prstGeom prst="roundRect">
            <a:avLst>
              <a:gd name="adj" fmla="val 16667"/>
            </a:avLst>
          </a:prstGeom>
          <a:solidFill>
            <a:srgbClr val="EB690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>
                <a:solidFill>
                  <a:schemeClr val="bg1"/>
                </a:solidFill>
              </a:rPr>
              <a:t>autosufficienza economica</a:t>
            </a:r>
          </a:p>
        </p:txBody>
      </p:sp>
      <p:sp>
        <p:nvSpPr>
          <p:cNvPr id="10254" name="Rounded Rectangle 32">
            <a:extLst>
              <a:ext uri="{FF2B5EF4-FFF2-40B4-BE49-F238E27FC236}">
                <a16:creationId xmlns:a16="http://schemas.microsoft.com/office/drawing/2014/main" id="{1B1D3CA0-837F-4E9E-B5A7-F886A237DF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2088" y="5537200"/>
            <a:ext cx="1144587" cy="817563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400"/>
              <a:t>scambi </a:t>
            </a:r>
            <a:br>
              <a:rPr lang="it-IT" altLang="en-US" sz="1400"/>
            </a:br>
            <a:r>
              <a:rPr lang="it-IT" altLang="en-US" sz="1400"/>
              <a:t>su base locale</a:t>
            </a:r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947234DD-FDB1-4EDC-8894-4D8E51CDD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25" y="1357313"/>
            <a:ext cx="1728788" cy="831850"/>
          </a:xfrm>
          <a:prstGeom prst="rect">
            <a:avLst/>
          </a:prstGeom>
          <a:noFill/>
          <a:ln w="28575">
            <a:solidFill>
              <a:srgbClr val="92D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piccoli proprietari (allodi)</a:t>
            </a:r>
          </a:p>
        </p:txBody>
      </p:sp>
      <p:sp>
        <p:nvSpPr>
          <p:cNvPr id="10255" name="Rectangle 34">
            <a:extLst>
              <a:ext uri="{FF2B5EF4-FFF2-40B4-BE49-F238E27FC236}">
                <a16:creationId xmlns:a16="http://schemas.microsoft.com/office/drawing/2014/main" id="{34B9B7BC-4D3C-4735-BEC2-11EA02C92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25" y="2525713"/>
            <a:ext cx="1728788" cy="831850"/>
          </a:xfrm>
          <a:prstGeom prst="rect">
            <a:avLst/>
          </a:prstGeom>
          <a:noFill/>
          <a:ln w="28575">
            <a:solidFill>
              <a:srgbClr val="92D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concentrazione proprietà terriera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CB4D011-5DD1-436A-9064-D6560E9C8480}"/>
              </a:ext>
            </a:extLst>
          </p:cNvPr>
          <p:cNvCxnSpPr/>
          <p:nvPr/>
        </p:nvCxnSpPr>
        <p:spPr bwMode="auto">
          <a:xfrm rot="5400000">
            <a:off x="869157" y="2356644"/>
            <a:ext cx="336550" cy="1587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8A459F95-966C-4CE9-93FA-00561923D2FD}"/>
              </a:ext>
            </a:extLst>
          </p:cNvPr>
          <p:cNvCxnSpPr>
            <a:stCxn id="10255" idx="2"/>
            <a:endCxn id="150535" idx="0"/>
          </p:cNvCxnSpPr>
          <p:nvPr/>
        </p:nvCxnSpPr>
        <p:spPr bwMode="auto">
          <a:xfrm rot="5400000">
            <a:off x="750094" y="3645694"/>
            <a:ext cx="577850" cy="1588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59" name="Elbow Connector 12">
            <a:extLst>
              <a:ext uri="{FF2B5EF4-FFF2-40B4-BE49-F238E27FC236}">
                <a16:creationId xmlns:a16="http://schemas.microsoft.com/office/drawing/2014/main" id="{3F6CF3ED-814A-4F41-B5A5-4B18DCDCD6FD}"/>
              </a:ext>
            </a:extLst>
          </p:cNvPr>
          <p:cNvCxnSpPr>
            <a:cxnSpLocks noChangeShapeType="1"/>
            <a:stCxn id="150535" idx="3"/>
            <a:endCxn id="10248" idx="1"/>
          </p:cNvCxnSpPr>
          <p:nvPr/>
        </p:nvCxnSpPr>
        <p:spPr bwMode="auto">
          <a:xfrm flipV="1">
            <a:off x="1722438" y="3476625"/>
            <a:ext cx="546100" cy="67945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0" name="Elbow Connector 44">
            <a:extLst>
              <a:ext uri="{FF2B5EF4-FFF2-40B4-BE49-F238E27FC236}">
                <a16:creationId xmlns:a16="http://schemas.microsoft.com/office/drawing/2014/main" id="{1F843013-2C86-4E63-8506-BC663A8F9792}"/>
              </a:ext>
            </a:extLst>
          </p:cNvPr>
          <p:cNvCxnSpPr>
            <a:cxnSpLocks noChangeShapeType="1"/>
            <a:stCxn id="150535" idx="3"/>
            <a:endCxn id="10249" idx="1"/>
          </p:cNvCxnSpPr>
          <p:nvPr/>
        </p:nvCxnSpPr>
        <p:spPr bwMode="auto">
          <a:xfrm>
            <a:off x="1722438" y="4156075"/>
            <a:ext cx="530225" cy="700088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1" name="Straight Arrow Connector 17">
            <a:extLst>
              <a:ext uri="{FF2B5EF4-FFF2-40B4-BE49-F238E27FC236}">
                <a16:creationId xmlns:a16="http://schemas.microsoft.com/office/drawing/2014/main" id="{14F63BBC-F2D8-4052-83F8-40148B570FD1}"/>
              </a:ext>
            </a:extLst>
          </p:cNvPr>
          <p:cNvCxnSpPr>
            <a:cxnSpLocks noChangeShapeType="1"/>
            <a:stCxn id="10248" idx="3"/>
            <a:endCxn id="10250" idx="1"/>
          </p:cNvCxnSpPr>
          <p:nvPr/>
        </p:nvCxnSpPr>
        <p:spPr bwMode="auto">
          <a:xfrm flipV="1">
            <a:off x="4140200" y="3476625"/>
            <a:ext cx="40957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2" name="Straight Arrow Connector 50">
            <a:extLst>
              <a:ext uri="{FF2B5EF4-FFF2-40B4-BE49-F238E27FC236}">
                <a16:creationId xmlns:a16="http://schemas.microsoft.com/office/drawing/2014/main" id="{3A006E65-0F5B-4BE1-93D3-9B1A9FBAD461}"/>
              </a:ext>
            </a:extLst>
          </p:cNvPr>
          <p:cNvCxnSpPr>
            <a:cxnSpLocks noChangeShapeType="1"/>
            <a:stCxn id="10249" idx="3"/>
            <a:endCxn id="10251" idx="1"/>
          </p:cNvCxnSpPr>
          <p:nvPr/>
        </p:nvCxnSpPr>
        <p:spPr bwMode="auto">
          <a:xfrm flipV="1">
            <a:off x="4125913" y="4567238"/>
            <a:ext cx="423862" cy="2889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3" name="Straight Arrow Connector 53">
            <a:extLst>
              <a:ext uri="{FF2B5EF4-FFF2-40B4-BE49-F238E27FC236}">
                <a16:creationId xmlns:a16="http://schemas.microsoft.com/office/drawing/2014/main" id="{38B8B049-0197-4A69-B862-9FC4A9FF1EF0}"/>
              </a:ext>
            </a:extLst>
          </p:cNvPr>
          <p:cNvCxnSpPr>
            <a:cxnSpLocks noChangeShapeType="1"/>
            <a:stCxn id="10249" idx="3"/>
            <a:endCxn id="10252" idx="1"/>
          </p:cNvCxnSpPr>
          <p:nvPr/>
        </p:nvCxnSpPr>
        <p:spPr bwMode="auto">
          <a:xfrm>
            <a:off x="4125913" y="4856163"/>
            <a:ext cx="423862" cy="2460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4" name="Elbow Connector 23">
            <a:extLst>
              <a:ext uri="{FF2B5EF4-FFF2-40B4-BE49-F238E27FC236}">
                <a16:creationId xmlns:a16="http://schemas.microsoft.com/office/drawing/2014/main" id="{54A84F5B-130A-40FE-A871-AA7BE5D9BE6F}"/>
              </a:ext>
            </a:extLst>
          </p:cNvPr>
          <p:cNvCxnSpPr>
            <a:cxnSpLocks noChangeShapeType="1"/>
            <a:stCxn id="10248" idx="0"/>
            <a:endCxn id="10253" idx="0"/>
          </p:cNvCxnSpPr>
          <p:nvPr/>
        </p:nvCxnSpPr>
        <p:spPr bwMode="auto">
          <a:xfrm rot="16200000" flipH="1">
            <a:off x="4954588" y="1538287"/>
            <a:ext cx="509588" cy="4011613"/>
          </a:xfrm>
          <a:prstGeom prst="bentConnector3">
            <a:avLst>
              <a:gd name="adj1" fmla="val -84097"/>
            </a:avLst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5" name="Elbow Connector 59">
            <a:extLst>
              <a:ext uri="{FF2B5EF4-FFF2-40B4-BE49-F238E27FC236}">
                <a16:creationId xmlns:a16="http://schemas.microsoft.com/office/drawing/2014/main" id="{93A55F41-678C-4D3A-A163-CA828A697F5D}"/>
              </a:ext>
            </a:extLst>
          </p:cNvPr>
          <p:cNvCxnSpPr>
            <a:cxnSpLocks noChangeShapeType="1"/>
            <a:stCxn id="10249" idx="2"/>
            <a:endCxn id="10253" idx="2"/>
          </p:cNvCxnSpPr>
          <p:nvPr/>
        </p:nvCxnSpPr>
        <p:spPr bwMode="auto">
          <a:xfrm rot="5400000" flipH="1" flipV="1">
            <a:off x="4937125" y="2765426"/>
            <a:ext cx="530225" cy="4025900"/>
          </a:xfrm>
          <a:prstGeom prst="bentConnector3">
            <a:avLst>
              <a:gd name="adj1" fmla="val -89819"/>
            </a:avLst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6" name="Elbow Connector 67">
            <a:extLst>
              <a:ext uri="{FF2B5EF4-FFF2-40B4-BE49-F238E27FC236}">
                <a16:creationId xmlns:a16="http://schemas.microsoft.com/office/drawing/2014/main" id="{9E8747BE-2741-402D-A8C9-E35629813A34}"/>
              </a:ext>
            </a:extLst>
          </p:cNvPr>
          <p:cNvCxnSpPr>
            <a:cxnSpLocks noChangeShapeType="1"/>
            <a:stCxn id="10253" idx="3"/>
            <a:endCxn id="10254" idx="0"/>
          </p:cNvCxnSpPr>
          <p:nvPr/>
        </p:nvCxnSpPr>
        <p:spPr bwMode="auto">
          <a:xfrm>
            <a:off x="8201025" y="4156075"/>
            <a:ext cx="184150" cy="1381125"/>
          </a:xfrm>
          <a:prstGeom prst="bentConnector2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  <p:bldP spid="10249" grpId="0" animBg="1"/>
      <p:bldP spid="10250" grpId="0" animBg="1"/>
      <p:bldP spid="10251" grpId="0" animBg="1"/>
      <p:bldP spid="10252" grpId="0" animBg="1"/>
      <p:bldP spid="10253" grpId="0" animBg="1"/>
      <p:bldP spid="1025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 88">
            <a:extLst>
              <a:ext uri="{FF2B5EF4-FFF2-40B4-BE49-F238E27FC236}">
                <a16:creationId xmlns:a16="http://schemas.microsoft.com/office/drawing/2014/main" id="{EFE4A095-1994-454B-8169-852DCF308EF0}"/>
              </a:ext>
            </a:extLst>
          </p:cNvPr>
          <p:cNvSpPr/>
          <p:nvPr/>
        </p:nvSpPr>
        <p:spPr bwMode="auto">
          <a:xfrm>
            <a:off x="2627313" y="3146425"/>
            <a:ext cx="3932237" cy="1766888"/>
          </a:xfrm>
          <a:prstGeom prst="rect">
            <a:avLst/>
          </a:prstGeom>
          <a:solidFill>
            <a:schemeClr val="accent3">
              <a:lumMod val="95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l">
              <a:buFont typeface="Wingdings" charset="0"/>
              <a:buChar char="Ø"/>
              <a:defRPr/>
            </a:pPr>
            <a:endParaRPr lang="it-IT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67922FD-A1E5-4E22-B9C0-9FE31EA242B5}"/>
              </a:ext>
            </a:extLst>
          </p:cNvPr>
          <p:cNvSpPr/>
          <p:nvPr/>
        </p:nvSpPr>
        <p:spPr bwMode="auto">
          <a:xfrm>
            <a:off x="2655888" y="981075"/>
            <a:ext cx="3932237" cy="1765300"/>
          </a:xfrm>
          <a:prstGeom prst="rect">
            <a:avLst/>
          </a:prstGeom>
          <a:solidFill>
            <a:schemeClr val="accent3">
              <a:lumMod val="95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l">
              <a:buFont typeface="Wingdings" charset="0"/>
              <a:buChar char="Ø"/>
              <a:defRPr/>
            </a:pPr>
            <a:endParaRPr lang="it-IT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C203942D-41ED-4E94-BA1B-C23909DB8F0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A8DFE7E0-AD76-4743-9B78-9EECAB096E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200">
                <a:latin typeface="Arial" panose="020B0604020202020204" pitchFamily="34" charset="0"/>
              </a:rPr>
              <a:t>L'Occidente nell'Alto Medioevo</a:t>
            </a:r>
          </a:p>
        </p:txBody>
      </p:sp>
      <p:sp>
        <p:nvSpPr>
          <p:cNvPr id="11270" name="Rectangle 4">
            <a:extLst>
              <a:ext uri="{FF2B5EF4-FFF2-40B4-BE49-F238E27FC236}">
                <a16:creationId xmlns:a16="http://schemas.microsoft.com/office/drawing/2014/main" id="{58CB3D50-7454-4E5E-91C3-A1EE6548D7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78F59620-596A-4F2B-8F1E-A4F767AAD96D}" type="slidenum">
              <a:rPr lang="it-IT" altLang="en-US" sz="1200">
                <a:latin typeface="Arial" panose="020B0604020202020204" pitchFamily="34" charset="0"/>
              </a:rPr>
              <a:pPr eaLnBrk="1" hangingPunct="1"/>
              <a:t>5</a:t>
            </a:fld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11271" name="Text Box 4">
            <a:extLst>
              <a:ext uri="{FF2B5EF4-FFF2-40B4-BE49-F238E27FC236}">
                <a16:creationId xmlns:a16="http://schemas.microsoft.com/office/drawing/2014/main" id="{4E0DFF74-A620-4515-A218-1F2B2CADE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401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it-IT" altLang="en-US" sz="2400" b="1">
                <a:solidFill>
                  <a:srgbClr val="FFC54E"/>
                </a:solidFill>
              </a:rPr>
              <a:t>Signori e servi</a:t>
            </a:r>
          </a:p>
        </p:txBody>
      </p:sp>
      <p:sp>
        <p:nvSpPr>
          <p:cNvPr id="11272" name="Rounded Rectangle 1">
            <a:extLst>
              <a:ext uri="{FF2B5EF4-FFF2-40B4-BE49-F238E27FC236}">
                <a16:creationId xmlns:a16="http://schemas.microsoft.com/office/drawing/2014/main" id="{19406F19-7396-4F5B-93F1-F9DD702DA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2719388"/>
            <a:ext cx="1439862" cy="442912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2000">
                <a:solidFill>
                  <a:schemeClr val="bg1"/>
                </a:solidFill>
              </a:rPr>
              <a:t>signore</a:t>
            </a:r>
          </a:p>
        </p:txBody>
      </p:sp>
      <p:sp>
        <p:nvSpPr>
          <p:cNvPr id="11273" name="Rectangle 2">
            <a:extLst>
              <a:ext uri="{FF2B5EF4-FFF2-40B4-BE49-F238E27FC236}">
                <a16:creationId xmlns:a16="http://schemas.microsoft.com/office/drawing/2014/main" id="{B35771EA-D04A-4A06-8C04-42B7E5600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1055688"/>
            <a:ext cx="1368425" cy="922337"/>
          </a:xfrm>
          <a:prstGeom prst="rect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esercizio </a:t>
            </a:r>
            <a:br>
              <a:rPr lang="it-IT" altLang="en-US" sz="1800"/>
            </a:br>
            <a:r>
              <a:rPr lang="it-IT" altLang="en-US" sz="1800"/>
              <a:t>di diritti economici</a:t>
            </a:r>
          </a:p>
        </p:txBody>
      </p:sp>
      <p:sp>
        <p:nvSpPr>
          <p:cNvPr id="11274" name="Rectangle 12">
            <a:extLst>
              <a:ext uri="{FF2B5EF4-FFF2-40B4-BE49-F238E27FC236}">
                <a16:creationId xmlns:a16="http://schemas.microsoft.com/office/drawing/2014/main" id="{0BC00BB4-6DDA-4029-8067-57DEDA6DF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3567113"/>
            <a:ext cx="1368425" cy="923925"/>
          </a:xfrm>
          <a:prstGeom prst="rect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esercizio </a:t>
            </a:r>
            <a:br>
              <a:rPr lang="it-IT" altLang="en-US" sz="1800"/>
            </a:br>
            <a:r>
              <a:rPr lang="it-IT" altLang="en-US" sz="1800"/>
              <a:t>di poteri politici</a:t>
            </a:r>
          </a:p>
        </p:txBody>
      </p:sp>
      <p:sp>
        <p:nvSpPr>
          <p:cNvPr id="11275" name="TextBox 5">
            <a:extLst>
              <a:ext uri="{FF2B5EF4-FFF2-40B4-BE49-F238E27FC236}">
                <a16:creationId xmlns:a16="http://schemas.microsoft.com/office/drawing/2014/main" id="{DBC1123C-1E99-40EF-BD1D-DAD997E50C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1162050"/>
            <a:ext cx="13557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servi casati</a:t>
            </a:r>
          </a:p>
        </p:txBody>
      </p:sp>
      <p:sp>
        <p:nvSpPr>
          <p:cNvPr id="11276" name="TextBox 17">
            <a:extLst>
              <a:ext uri="{FF2B5EF4-FFF2-40B4-BE49-F238E27FC236}">
                <a16:creationId xmlns:a16="http://schemas.microsoft.com/office/drawing/2014/main" id="{86C7D084-1759-424F-92CF-607EC291D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1519238"/>
            <a:ext cx="17287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contadini liberi</a:t>
            </a:r>
          </a:p>
        </p:txBody>
      </p:sp>
      <p:sp>
        <p:nvSpPr>
          <p:cNvPr id="11277" name="Rounded Rectangle 6">
            <a:extLst>
              <a:ext uri="{FF2B5EF4-FFF2-40B4-BE49-F238E27FC236}">
                <a16:creationId xmlns:a16="http://schemas.microsoft.com/office/drawing/2014/main" id="{84AE468B-48C6-4782-8CC8-4BDBB9763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8975" y="3567113"/>
            <a:ext cx="1917700" cy="923925"/>
          </a:xfrm>
          <a:prstGeom prst="roundRect">
            <a:avLst>
              <a:gd name="adj" fmla="val 16667"/>
            </a:avLst>
          </a:prstGeom>
          <a:solidFill>
            <a:srgbClr val="C0E4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/>
            <a:endParaRPr lang="en-US" altLang="en-US"/>
          </a:p>
        </p:txBody>
      </p:sp>
      <p:sp>
        <p:nvSpPr>
          <p:cNvPr id="11278" name="TextBox 7">
            <a:extLst>
              <a:ext uri="{FF2B5EF4-FFF2-40B4-BE49-F238E27FC236}">
                <a16:creationId xmlns:a16="http://schemas.microsoft.com/office/drawing/2014/main" id="{88492B72-ECE4-435D-B966-475002CAC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1188" y="3614738"/>
            <a:ext cx="20732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autorità, amministrazione, giustizia</a:t>
            </a:r>
          </a:p>
        </p:txBody>
      </p:sp>
      <p:sp>
        <p:nvSpPr>
          <p:cNvPr id="11279" name="Rounded Rectangle 8">
            <a:extLst>
              <a:ext uri="{FF2B5EF4-FFF2-40B4-BE49-F238E27FC236}">
                <a16:creationId xmlns:a16="http://schemas.microsoft.com/office/drawing/2014/main" id="{BE2883A8-2CB1-4253-8D66-11E8888CE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0800" y="2589213"/>
            <a:ext cx="1293813" cy="714375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>
                <a:solidFill>
                  <a:schemeClr val="bg1"/>
                </a:solidFill>
              </a:rPr>
              <a:t>signoria fondiaria</a:t>
            </a:r>
          </a:p>
        </p:txBody>
      </p:sp>
      <p:cxnSp>
        <p:nvCxnSpPr>
          <p:cNvPr id="11280" name="Straight Connector 10">
            <a:extLst>
              <a:ext uri="{FF2B5EF4-FFF2-40B4-BE49-F238E27FC236}">
                <a16:creationId xmlns:a16="http://schemas.microsoft.com/office/drawing/2014/main" id="{19448B32-DD9F-4AA1-9354-8E32DC33AB9A}"/>
              </a:ext>
            </a:extLst>
          </p:cNvPr>
          <p:cNvCxnSpPr>
            <a:cxnSpLocks noChangeShapeType="1"/>
            <a:stCxn id="11273" idx="3"/>
            <a:endCxn id="11275" idx="1"/>
          </p:cNvCxnSpPr>
          <p:nvPr/>
        </p:nvCxnSpPr>
        <p:spPr bwMode="auto">
          <a:xfrm flipV="1">
            <a:off x="4140200" y="1330325"/>
            <a:ext cx="503238" cy="1873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1" name="Straight Connector 24">
            <a:extLst>
              <a:ext uri="{FF2B5EF4-FFF2-40B4-BE49-F238E27FC236}">
                <a16:creationId xmlns:a16="http://schemas.microsoft.com/office/drawing/2014/main" id="{60D641A3-EE38-4DEF-9E72-AC8406EE56FE}"/>
              </a:ext>
            </a:extLst>
          </p:cNvPr>
          <p:cNvCxnSpPr>
            <a:cxnSpLocks noChangeShapeType="1"/>
            <a:stCxn id="11273" idx="3"/>
            <a:endCxn id="11276" idx="1"/>
          </p:cNvCxnSpPr>
          <p:nvPr/>
        </p:nvCxnSpPr>
        <p:spPr bwMode="auto">
          <a:xfrm>
            <a:off x="4140200" y="1517650"/>
            <a:ext cx="503238" cy="1698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82" name="TextBox 18">
            <a:extLst>
              <a:ext uri="{FF2B5EF4-FFF2-40B4-BE49-F238E27FC236}">
                <a16:creationId xmlns:a16="http://schemas.microsoft.com/office/drawing/2014/main" id="{047AEEE2-A037-48DA-97C8-1FD005D20D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2162175"/>
            <a:ext cx="1079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affitti </a:t>
            </a:r>
            <a:r>
              <a:rPr lang="it-IT" altLang="en-US" sz="1600" i="1"/>
              <a:t>corvées</a:t>
            </a:r>
          </a:p>
        </p:txBody>
      </p:sp>
      <p:cxnSp>
        <p:nvCxnSpPr>
          <p:cNvPr id="11283" name="Straight Connector 11278">
            <a:extLst>
              <a:ext uri="{FF2B5EF4-FFF2-40B4-BE49-F238E27FC236}">
                <a16:creationId xmlns:a16="http://schemas.microsoft.com/office/drawing/2014/main" id="{95C6AFAE-91E2-4181-8410-DFF43396FAD0}"/>
              </a:ext>
            </a:extLst>
          </p:cNvPr>
          <p:cNvCxnSpPr>
            <a:cxnSpLocks noChangeShapeType="1"/>
            <a:stCxn id="11272" idx="3"/>
            <a:endCxn id="11273" idx="1"/>
          </p:cNvCxnSpPr>
          <p:nvPr/>
        </p:nvCxnSpPr>
        <p:spPr bwMode="auto">
          <a:xfrm flipV="1">
            <a:off x="1835150" y="1517650"/>
            <a:ext cx="936625" cy="14239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4" name="Straight Connector 50">
            <a:extLst>
              <a:ext uri="{FF2B5EF4-FFF2-40B4-BE49-F238E27FC236}">
                <a16:creationId xmlns:a16="http://schemas.microsoft.com/office/drawing/2014/main" id="{B3EBACBE-83CF-464A-A699-144E14A830AD}"/>
              </a:ext>
            </a:extLst>
          </p:cNvPr>
          <p:cNvCxnSpPr>
            <a:cxnSpLocks noChangeShapeType="1"/>
            <a:stCxn id="11272" idx="3"/>
            <a:endCxn id="11274" idx="1"/>
          </p:cNvCxnSpPr>
          <p:nvPr/>
        </p:nvCxnSpPr>
        <p:spPr bwMode="auto">
          <a:xfrm>
            <a:off x="1835150" y="2941638"/>
            <a:ext cx="936625" cy="10874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5" name="Straight Connector 53">
            <a:extLst>
              <a:ext uri="{FF2B5EF4-FFF2-40B4-BE49-F238E27FC236}">
                <a16:creationId xmlns:a16="http://schemas.microsoft.com/office/drawing/2014/main" id="{34196E7A-FF2E-44D5-BF5E-39ADC66207F5}"/>
              </a:ext>
            </a:extLst>
          </p:cNvPr>
          <p:cNvCxnSpPr>
            <a:cxnSpLocks noChangeShapeType="1"/>
            <a:stCxn id="11274" idx="3"/>
            <a:endCxn id="11277" idx="1"/>
          </p:cNvCxnSpPr>
          <p:nvPr/>
        </p:nvCxnSpPr>
        <p:spPr bwMode="auto">
          <a:xfrm>
            <a:off x="4140200" y="4029075"/>
            <a:ext cx="358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86" name="Right Arrow 46">
            <a:extLst>
              <a:ext uri="{FF2B5EF4-FFF2-40B4-BE49-F238E27FC236}">
                <a16:creationId xmlns:a16="http://schemas.microsoft.com/office/drawing/2014/main" id="{8B34C0BB-1473-4A95-916B-22B1AFC1A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2843213"/>
            <a:ext cx="431800" cy="196850"/>
          </a:xfrm>
          <a:prstGeom prst="rightArrow">
            <a:avLst>
              <a:gd name="adj1" fmla="val 50000"/>
              <a:gd name="adj2" fmla="val 49995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/>
            <a:endParaRPr lang="en-US" altLang="en-US"/>
          </a:p>
        </p:txBody>
      </p:sp>
      <p:cxnSp>
        <p:nvCxnSpPr>
          <p:cNvPr id="11288" name="Elbow Connector 71">
            <a:extLst>
              <a:ext uri="{FF2B5EF4-FFF2-40B4-BE49-F238E27FC236}">
                <a16:creationId xmlns:a16="http://schemas.microsoft.com/office/drawing/2014/main" id="{005C5248-0308-45C3-9241-F0421E2BC2D3}"/>
              </a:ext>
            </a:extLst>
          </p:cNvPr>
          <p:cNvCxnSpPr>
            <a:cxnSpLocks noChangeShapeType="1"/>
            <a:endCxn id="11282" idx="3"/>
          </p:cNvCxnSpPr>
          <p:nvPr/>
        </p:nvCxnSpPr>
        <p:spPr bwMode="auto">
          <a:xfrm rot="5400000">
            <a:off x="4978400" y="2003425"/>
            <a:ext cx="476250" cy="425450"/>
          </a:xfrm>
          <a:prstGeom prst="bent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9" name="Elbow Connector 75">
            <a:extLst>
              <a:ext uri="{FF2B5EF4-FFF2-40B4-BE49-F238E27FC236}">
                <a16:creationId xmlns:a16="http://schemas.microsoft.com/office/drawing/2014/main" id="{2E6E6968-FF83-4A07-882E-8061679185E6}"/>
              </a:ext>
            </a:extLst>
          </p:cNvPr>
          <p:cNvCxnSpPr>
            <a:cxnSpLocks noChangeShapeType="1"/>
            <a:stCxn id="11282" idx="1"/>
            <a:endCxn id="11273" idx="2"/>
          </p:cNvCxnSpPr>
          <p:nvPr/>
        </p:nvCxnSpPr>
        <p:spPr bwMode="auto">
          <a:xfrm rot="10800000">
            <a:off x="3455988" y="1978025"/>
            <a:ext cx="468312" cy="476250"/>
          </a:xfrm>
          <a:prstGeom prst="bentConnector2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90" name="Elbow Connector 78">
            <a:extLst>
              <a:ext uri="{FF2B5EF4-FFF2-40B4-BE49-F238E27FC236}">
                <a16:creationId xmlns:a16="http://schemas.microsoft.com/office/drawing/2014/main" id="{6F4A60D8-F72E-436C-AB7D-8015E7A4372C}"/>
              </a:ext>
            </a:extLst>
          </p:cNvPr>
          <p:cNvCxnSpPr>
            <a:cxnSpLocks noChangeShapeType="1"/>
            <a:stCxn id="48" idx="3"/>
            <a:endCxn id="89" idx="3"/>
          </p:cNvCxnSpPr>
          <p:nvPr/>
        </p:nvCxnSpPr>
        <p:spPr bwMode="auto">
          <a:xfrm flipH="1">
            <a:off x="6559550" y="1863725"/>
            <a:ext cx="28575" cy="2165350"/>
          </a:xfrm>
          <a:prstGeom prst="bentConnector3">
            <a:avLst>
              <a:gd name="adj1" fmla="val -821384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8698" name="Picture 1">
            <a:extLst>
              <a:ext uri="{FF2B5EF4-FFF2-40B4-BE49-F238E27FC236}">
                <a16:creationId xmlns:a16="http://schemas.microsoft.com/office/drawing/2014/main" id="{CA37486C-8838-4902-901C-6739DFBE5F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8238" y="4627563"/>
            <a:ext cx="4327525" cy="195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48" grpId="0" animBg="1"/>
      <p:bldP spid="11273" grpId="0" animBg="1"/>
      <p:bldP spid="11274" grpId="0" animBg="1"/>
      <p:bldP spid="11275" grpId="0"/>
      <p:bldP spid="11276" grpId="0"/>
      <p:bldP spid="11277" grpId="0" animBg="1"/>
      <p:bldP spid="11278" grpId="0"/>
      <p:bldP spid="11279" grpId="0" animBg="1"/>
      <p:bldP spid="11282" grpId="0"/>
      <p:bldP spid="1128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85041AB-E847-4DB5-8D29-7997C4160A4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8F47B9C5-4B83-4D0A-90BA-0B0599AE8F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200">
                <a:latin typeface="Arial" panose="020B0604020202020204" pitchFamily="34" charset="0"/>
              </a:rPr>
              <a:t>L'Occidente nell'Alto Medioevo</a:t>
            </a:r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id="{2B85C47F-D479-4C6F-9A9E-E0126E9B1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2700" y="34925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it-IT" altLang="en-US" sz="2400" b="1">
                <a:solidFill>
                  <a:srgbClr val="FFC54E"/>
                </a:solidFill>
              </a:rPr>
              <a:t>Le origini del sistema feudale</a:t>
            </a:r>
            <a:endParaRPr lang="it-IT" altLang="en-US" sz="2000" b="1">
              <a:solidFill>
                <a:srgbClr val="FFC54E"/>
              </a:solidFill>
            </a:endParaRPr>
          </a:p>
        </p:txBody>
      </p:sp>
      <p:cxnSp>
        <p:nvCxnSpPr>
          <p:cNvPr id="12293" name="Straight Arrow Connector 5">
            <a:extLst>
              <a:ext uri="{FF2B5EF4-FFF2-40B4-BE49-F238E27FC236}">
                <a16:creationId xmlns:a16="http://schemas.microsoft.com/office/drawing/2014/main" id="{41B3C6D4-6D70-4AE9-988E-923DDAE707BD}"/>
              </a:ext>
            </a:extLst>
          </p:cNvPr>
          <p:cNvCxnSpPr>
            <a:cxnSpLocks noChangeShapeType="1"/>
            <a:endCxn id="12303" idx="1"/>
          </p:cNvCxnSpPr>
          <p:nvPr/>
        </p:nvCxnSpPr>
        <p:spPr bwMode="auto">
          <a:xfrm flipV="1">
            <a:off x="1730375" y="3429000"/>
            <a:ext cx="1016000" cy="31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294" name="Rounded Rectangle 6">
            <a:extLst>
              <a:ext uri="{FF2B5EF4-FFF2-40B4-BE49-F238E27FC236}">
                <a16:creationId xmlns:a16="http://schemas.microsoft.com/office/drawing/2014/main" id="{92F34381-F0DF-4D3F-A2D1-CC11173BD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100" y="4184650"/>
            <a:ext cx="1511300" cy="646113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appoggio della chiesa</a:t>
            </a:r>
          </a:p>
        </p:txBody>
      </p:sp>
      <p:sp>
        <p:nvSpPr>
          <p:cNvPr id="12295" name="Rounded Rectangle 36">
            <a:extLst>
              <a:ext uri="{FF2B5EF4-FFF2-40B4-BE49-F238E27FC236}">
                <a16:creationId xmlns:a16="http://schemas.microsoft.com/office/drawing/2014/main" id="{0461D2C6-7C4C-4EE2-9C02-3BD767803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525" y="3141663"/>
            <a:ext cx="900113" cy="339725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400"/>
              <a:t>Pipinidi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583704D-2B84-4E6E-BD02-D33E6ECFD172}"/>
              </a:ext>
            </a:extLst>
          </p:cNvPr>
          <p:cNvCxnSpPr>
            <a:stCxn id="12294" idx="0"/>
          </p:cNvCxnSpPr>
          <p:nvPr/>
        </p:nvCxnSpPr>
        <p:spPr bwMode="auto">
          <a:xfrm flipV="1">
            <a:off x="2190750" y="3506788"/>
            <a:ext cx="0" cy="677862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297" name="Rounded Rectangle 9">
            <a:extLst>
              <a:ext uri="{FF2B5EF4-FFF2-40B4-BE49-F238E27FC236}">
                <a16:creationId xmlns:a16="http://schemas.microsoft.com/office/drawing/2014/main" id="{B770FC8E-7CF9-4678-AE99-454DE060F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4225" y="2014538"/>
            <a:ext cx="1117600" cy="407987"/>
          </a:xfrm>
          <a:prstGeom prst="roundRect">
            <a:avLst>
              <a:gd name="adj" fmla="val 16667"/>
            </a:avLst>
          </a:prstGeom>
          <a:solidFill>
            <a:srgbClr val="E4EB9B"/>
          </a:solidFill>
          <a:ln w="9525">
            <a:solidFill>
              <a:srgbClr val="E4EB9B"/>
            </a:solidFill>
            <a:round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signori</a:t>
            </a:r>
          </a:p>
        </p:txBody>
      </p:sp>
      <p:sp>
        <p:nvSpPr>
          <p:cNvPr id="12298" name="Rounded Rectangle 40">
            <a:extLst>
              <a:ext uri="{FF2B5EF4-FFF2-40B4-BE49-F238E27FC236}">
                <a16:creationId xmlns:a16="http://schemas.microsoft.com/office/drawing/2014/main" id="{C41F7AFE-27B0-4C7D-B4B6-299454406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4225" y="4422775"/>
            <a:ext cx="1117600" cy="407988"/>
          </a:xfrm>
          <a:prstGeom prst="roundRect">
            <a:avLst>
              <a:gd name="adj" fmla="val 16667"/>
            </a:avLst>
          </a:prstGeom>
          <a:solidFill>
            <a:srgbClr val="E4EB9B"/>
          </a:solidFill>
          <a:ln w="9525">
            <a:solidFill>
              <a:srgbClr val="E4EB9B"/>
            </a:solidFill>
            <a:round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vassalli</a:t>
            </a:r>
            <a:endParaRPr lang="it-IT" altLang="en-US" sz="1600"/>
          </a:p>
        </p:txBody>
      </p:sp>
      <p:sp>
        <p:nvSpPr>
          <p:cNvPr id="12299" name="Rounded Rectangle 41">
            <a:extLst>
              <a:ext uri="{FF2B5EF4-FFF2-40B4-BE49-F238E27FC236}">
                <a16:creationId xmlns:a16="http://schemas.microsoft.com/office/drawing/2014/main" id="{E423EF3B-53BD-4DDA-8688-0CC1AEC7B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124200"/>
            <a:ext cx="1162050" cy="614363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buFont typeface="Wingdings" panose="05000000000000000000" pitchFamily="2" charset="2"/>
              <a:buNone/>
            </a:pPr>
            <a:endParaRPr lang="en-US" altLang="en-US" sz="1600"/>
          </a:p>
        </p:txBody>
      </p:sp>
      <p:sp>
        <p:nvSpPr>
          <p:cNvPr id="12300" name="Rounded Rectangle 11">
            <a:extLst>
              <a:ext uri="{FF2B5EF4-FFF2-40B4-BE49-F238E27FC236}">
                <a16:creationId xmlns:a16="http://schemas.microsoft.com/office/drawing/2014/main" id="{F045900A-204E-4716-8D4F-2AE80005A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4888" y="3108325"/>
            <a:ext cx="1341437" cy="64770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525">
            <a:solidFill>
              <a:srgbClr val="FFCC99"/>
            </a:solidFill>
            <a:round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beneficio (feudo)</a:t>
            </a:r>
          </a:p>
        </p:txBody>
      </p:sp>
      <p:sp>
        <p:nvSpPr>
          <p:cNvPr id="12301" name="Rounded Rectangle 50">
            <a:extLst>
              <a:ext uri="{FF2B5EF4-FFF2-40B4-BE49-F238E27FC236}">
                <a16:creationId xmlns:a16="http://schemas.microsoft.com/office/drawing/2014/main" id="{6ED55054-836E-4BA4-9553-B1F98CE52C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5113" y="3087688"/>
            <a:ext cx="1116012" cy="714375"/>
          </a:xfrm>
          <a:prstGeom prst="roundRect">
            <a:avLst>
              <a:gd name="adj" fmla="val 16667"/>
            </a:avLst>
          </a:prstGeom>
          <a:solidFill>
            <a:srgbClr val="BA63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>
                <a:solidFill>
                  <a:schemeClr val="bg1"/>
                </a:solidFill>
              </a:rPr>
              <a:t>società feudale</a:t>
            </a:r>
          </a:p>
        </p:txBody>
      </p:sp>
      <p:sp>
        <p:nvSpPr>
          <p:cNvPr id="12302" name="TextBox 17">
            <a:extLst>
              <a:ext uri="{FF2B5EF4-FFF2-40B4-BE49-F238E27FC236}">
                <a16:creationId xmlns:a16="http://schemas.microsoft.com/office/drawing/2014/main" id="{526E056D-F374-4B34-A61F-9E6CFC5A7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4225" y="3275013"/>
            <a:ext cx="11176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omaggio</a:t>
            </a:r>
          </a:p>
        </p:txBody>
      </p:sp>
      <p:sp>
        <p:nvSpPr>
          <p:cNvPr id="12303" name="Rounded Rectangle 18">
            <a:extLst>
              <a:ext uri="{FF2B5EF4-FFF2-40B4-BE49-F238E27FC236}">
                <a16:creationId xmlns:a16="http://schemas.microsoft.com/office/drawing/2014/main" id="{A069FEF8-D38C-44EB-879C-585E8A143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6375" y="3224213"/>
            <a:ext cx="1368425" cy="409575"/>
          </a:xfrm>
          <a:prstGeom prst="roundRect">
            <a:avLst>
              <a:gd name="adj" fmla="val 16667"/>
            </a:avLst>
          </a:prstGeom>
          <a:solidFill>
            <a:srgbClr val="EB690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>
                <a:solidFill>
                  <a:schemeClr val="bg1"/>
                </a:solidFill>
              </a:rPr>
              <a:t>Carolingi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79E17935-CE53-4A25-BF97-3D44A51BA911}"/>
              </a:ext>
            </a:extLst>
          </p:cNvPr>
          <p:cNvCxnSpPr>
            <a:stCxn id="12303" idx="3"/>
            <a:endCxn id="12297" idx="1"/>
          </p:cNvCxnSpPr>
          <p:nvPr/>
        </p:nvCxnSpPr>
        <p:spPr bwMode="auto">
          <a:xfrm flipV="1">
            <a:off x="4114800" y="2219325"/>
            <a:ext cx="479425" cy="1209675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031B1E15-738A-4DD8-8CF1-687250C19EEA}"/>
              </a:ext>
            </a:extLst>
          </p:cNvPr>
          <p:cNvCxnSpPr>
            <a:stCxn id="12303" idx="3"/>
            <a:endCxn id="12298" idx="1"/>
          </p:cNvCxnSpPr>
          <p:nvPr/>
        </p:nvCxnSpPr>
        <p:spPr bwMode="auto">
          <a:xfrm>
            <a:off x="4114800" y="3429000"/>
            <a:ext cx="479425" cy="1196975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98BA0273-88B3-439A-8DB7-1B674957E678}"/>
              </a:ext>
            </a:extLst>
          </p:cNvPr>
          <p:cNvCxnSpPr>
            <a:stCxn id="12299" idx="3"/>
            <a:endCxn id="12300" idx="1"/>
          </p:cNvCxnSpPr>
          <p:nvPr/>
        </p:nvCxnSpPr>
        <p:spPr bwMode="auto">
          <a:xfrm>
            <a:off x="5734050" y="3432175"/>
            <a:ext cx="350838" cy="0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308" name="Right Arrow 37">
            <a:extLst>
              <a:ext uri="{FF2B5EF4-FFF2-40B4-BE49-F238E27FC236}">
                <a16:creationId xmlns:a16="http://schemas.microsoft.com/office/drawing/2014/main" id="{60D768E3-2595-4FA5-918F-D85A2E079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5538" y="3373438"/>
            <a:ext cx="323850" cy="142875"/>
          </a:xfrm>
          <a:prstGeom prst="rightArrow">
            <a:avLst>
              <a:gd name="adj1" fmla="val 50000"/>
              <a:gd name="adj2" fmla="val 50370"/>
            </a:avLst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/>
            <a:endParaRPr lang="en-US" altLang="en-US"/>
          </a:p>
        </p:txBody>
      </p:sp>
      <p:grpSp>
        <p:nvGrpSpPr>
          <p:cNvPr id="2" name="Group 30">
            <a:extLst>
              <a:ext uri="{FF2B5EF4-FFF2-40B4-BE49-F238E27FC236}">
                <a16:creationId xmlns:a16="http://schemas.microsoft.com/office/drawing/2014/main" id="{5A2AB04F-52F9-438D-AF68-04CE5D9A571B}"/>
              </a:ext>
            </a:extLst>
          </p:cNvPr>
          <p:cNvGrpSpPr>
            <a:grpSpLocks/>
          </p:cNvGrpSpPr>
          <p:nvPr/>
        </p:nvGrpSpPr>
        <p:grpSpPr bwMode="auto">
          <a:xfrm>
            <a:off x="180975" y="2052638"/>
            <a:ext cx="1728788" cy="771525"/>
            <a:chOff x="219556" y="3685410"/>
            <a:chExt cx="1728192" cy="771024"/>
          </a:xfrm>
        </p:grpSpPr>
        <p:sp>
          <p:nvSpPr>
            <p:cNvPr id="12315" name="Oval 31">
              <a:extLst>
                <a:ext uri="{FF2B5EF4-FFF2-40B4-BE49-F238E27FC236}">
                  <a16:creationId xmlns:a16="http://schemas.microsoft.com/office/drawing/2014/main" id="{88682677-D4EF-47F9-A511-3CC86FA524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337" y="3685410"/>
              <a:ext cx="1660630" cy="77102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endParaRPr lang="en-US" altLang="en-US" sz="1800">
                <a:solidFill>
                  <a:schemeClr val="bg1"/>
                </a:solidFill>
              </a:endParaRPr>
            </a:p>
          </p:txBody>
        </p:sp>
        <p:sp>
          <p:nvSpPr>
            <p:cNvPr id="12316" name="TextBox 32">
              <a:extLst>
                <a:ext uri="{FF2B5EF4-FFF2-40B4-BE49-F238E27FC236}">
                  <a16:creationId xmlns:a16="http://schemas.microsoft.com/office/drawing/2014/main" id="{FA8C65CB-EBB2-4DFD-A1D6-B7CC3BEAE7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556" y="3747756"/>
              <a:ext cx="1728192" cy="6459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it-IT" altLang="en-US" sz="1800"/>
                <a:t>Regno</a:t>
              </a:r>
              <a:br>
                <a:rPr lang="it-IT" altLang="en-US" sz="1800"/>
              </a:br>
              <a:r>
                <a:rPr lang="it-IT" altLang="en-US" sz="1800"/>
                <a:t>dei franchi</a:t>
              </a:r>
            </a:p>
          </p:txBody>
        </p:sp>
      </p:grpSp>
      <p:sp>
        <p:nvSpPr>
          <p:cNvPr id="12309" name="Rounded Rectangle 18">
            <a:extLst>
              <a:ext uri="{FF2B5EF4-FFF2-40B4-BE49-F238E27FC236}">
                <a16:creationId xmlns:a16="http://schemas.microsoft.com/office/drawing/2014/main" id="{BC2AA7D9-F65F-42AE-9A9D-C770DB1E8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" y="3240088"/>
            <a:ext cx="1368425" cy="409575"/>
          </a:xfrm>
          <a:prstGeom prst="roundRect">
            <a:avLst>
              <a:gd name="adj" fmla="val 16667"/>
            </a:avLst>
          </a:prstGeom>
          <a:solidFill>
            <a:srgbClr val="EB690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>
                <a:solidFill>
                  <a:schemeClr val="bg1"/>
                </a:solidFill>
              </a:rPr>
              <a:t>Merovingi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E08AECC-CD44-4A83-884C-3C868E9BD735}"/>
              </a:ext>
            </a:extLst>
          </p:cNvPr>
          <p:cNvCxnSpPr>
            <a:stCxn id="12315" idx="4"/>
            <a:endCxn id="12309" idx="0"/>
          </p:cNvCxnSpPr>
          <p:nvPr/>
        </p:nvCxnSpPr>
        <p:spPr bwMode="auto">
          <a:xfrm>
            <a:off x="1046163" y="2824163"/>
            <a:ext cx="0" cy="415925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311" name="Rectangle 4">
            <a:extLst>
              <a:ext uri="{FF2B5EF4-FFF2-40B4-BE49-F238E27FC236}">
                <a16:creationId xmlns:a16="http://schemas.microsoft.com/office/drawing/2014/main" id="{9A91A168-FB09-4BAD-AEB5-01FE0CD935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36DC8BAD-4057-4ABC-A52A-E02C15331F3A}" type="slidenum">
              <a:rPr lang="it-IT" altLang="en-US" sz="1200">
                <a:latin typeface="Arial" panose="020B0604020202020204" pitchFamily="34" charset="0"/>
              </a:rPr>
              <a:pPr eaLnBrk="1" hangingPunct="1"/>
              <a:t>6</a:t>
            </a:fld>
            <a:endParaRPr lang="it-IT" altLang="en-US" sz="1200">
              <a:latin typeface="Arial" panose="020B0604020202020204" pitchFamily="34" charset="0"/>
            </a:endParaRPr>
          </a:p>
        </p:txBody>
      </p:sp>
      <p:pic>
        <p:nvPicPr>
          <p:cNvPr id="30744" name="Picture 1">
            <a:extLst>
              <a:ext uri="{FF2B5EF4-FFF2-40B4-BE49-F238E27FC236}">
                <a16:creationId xmlns:a16="http://schemas.microsoft.com/office/drawing/2014/main" id="{CEF07E43-6A10-43A7-8783-1316C7EF42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3925888"/>
            <a:ext cx="1897062" cy="267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0" name="Connettore 1 29">
            <a:extLst>
              <a:ext uri="{FF2B5EF4-FFF2-40B4-BE49-F238E27FC236}">
                <a16:creationId xmlns:a16="http://schemas.microsoft.com/office/drawing/2014/main" id="{7DE7CA34-9E03-4825-ABC0-59CD0B6ACC70}"/>
              </a:ext>
            </a:extLst>
          </p:cNvPr>
          <p:cNvCxnSpPr>
            <a:stCxn id="12297" idx="2"/>
            <a:endCxn id="12299" idx="0"/>
          </p:cNvCxnSpPr>
          <p:nvPr/>
        </p:nvCxnSpPr>
        <p:spPr bwMode="auto">
          <a:xfrm rot="5400000">
            <a:off x="4802981" y="2772569"/>
            <a:ext cx="701675" cy="1588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nettore 1 30">
            <a:extLst>
              <a:ext uri="{FF2B5EF4-FFF2-40B4-BE49-F238E27FC236}">
                <a16:creationId xmlns:a16="http://schemas.microsoft.com/office/drawing/2014/main" id="{3F76EC03-CD19-42F3-86D2-E40357017470}"/>
              </a:ext>
            </a:extLst>
          </p:cNvPr>
          <p:cNvCxnSpPr>
            <a:stCxn id="12299" idx="2"/>
            <a:endCxn id="12298" idx="0"/>
          </p:cNvCxnSpPr>
          <p:nvPr/>
        </p:nvCxnSpPr>
        <p:spPr bwMode="auto">
          <a:xfrm rot="5400000">
            <a:off x="4810919" y="4080669"/>
            <a:ext cx="684213" cy="3175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animBg="1"/>
      <p:bldP spid="12295" grpId="0"/>
      <p:bldP spid="12297" grpId="0" animBg="1"/>
      <p:bldP spid="12298" grpId="0" animBg="1"/>
      <p:bldP spid="12299" grpId="0" animBg="1"/>
      <p:bldP spid="12300" grpId="0" animBg="1"/>
      <p:bldP spid="12301" grpId="0" animBg="1"/>
      <p:bldP spid="12302" grpId="0"/>
      <p:bldP spid="12303" grpId="0" animBg="1"/>
      <p:bldP spid="12308" grpId="0" animBg="1"/>
    </p:bldLst>
  </p:timing>
</p:sld>
</file>

<file path=ppt/theme/theme1.xml><?xml version="1.0" encoding="utf-8"?>
<a:theme xmlns:a="http://schemas.openxmlformats.org/drawingml/2006/main" name="Schema intro">
  <a:themeElements>
    <a:clrScheme name="Schema intr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chema intr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 typeface="Wingdings" charset="2"/>
          <a:buChar char="Ø"/>
          <a:tabLst/>
          <a:defRPr kumimoji="0" lang="it-IT" sz="2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 typeface="Wingdings" charset="2"/>
          <a:buChar char="Ø"/>
          <a:tabLst/>
          <a:defRPr kumimoji="0" lang="it-IT" sz="2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Schema intr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intr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intr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intr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intr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intr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chema ">
  <a:themeElements>
    <a:clrScheme name="Schema 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chema 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 typeface="Wingdings" charset="2"/>
          <a:buChar char="Ø"/>
          <a:tabLst/>
          <a:defRPr kumimoji="0" lang="it-IT" sz="2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 typeface="Wingdings" charset="2"/>
          <a:buChar char="Ø"/>
          <a:tabLst/>
          <a:defRPr kumimoji="0" lang="it-IT" sz="2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Schema 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15730</TotalTime>
  <Words>167</Words>
  <Application>Microsoft Office PowerPoint</Application>
  <PresentationFormat>Presentazione su schermo (4:3)</PresentationFormat>
  <Paragraphs>76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6</vt:i4>
      </vt:variant>
    </vt:vector>
  </HeadingPairs>
  <TitlesOfParts>
    <vt:vector size="8" baseType="lpstr">
      <vt:lpstr>Schema intro</vt:lpstr>
      <vt:lpstr>Schema </vt:lpstr>
      <vt:lpstr>L'Occidente  nell'Alto Medioevo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Pearson</dc:creator>
  <cp:lastModifiedBy>Dafne Mure</cp:lastModifiedBy>
  <cp:revision>590</cp:revision>
  <dcterms:created xsi:type="dcterms:W3CDTF">2011-09-15T09:55:42Z</dcterms:created>
  <dcterms:modified xsi:type="dcterms:W3CDTF">2021-04-03T15:09:37Z</dcterms:modified>
</cp:coreProperties>
</file>