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49" r:id="rId2"/>
  </p:sldMasterIdLst>
  <p:notesMasterIdLst>
    <p:notesMasterId r:id="rId8"/>
  </p:notesMasterIdLst>
  <p:handoutMasterIdLst>
    <p:handoutMasterId r:id="rId9"/>
  </p:handoutMasterIdLst>
  <p:sldIdLst>
    <p:sldId id="256" r:id="rId3"/>
    <p:sldId id="300" r:id="rId4"/>
    <p:sldId id="312" r:id="rId5"/>
    <p:sldId id="313" r:id="rId6"/>
    <p:sldId id="314" r:id="rId7"/>
  </p:sldIdLst>
  <p:sldSz cx="9144000" cy="6858000" type="screen4x3"/>
  <p:notesSz cx="6794500" cy="9931400"/>
  <p:defaultTextStyle>
    <a:defPPr>
      <a:defRPr lang="it-IT"/>
    </a:defPPr>
    <a:lvl1pPr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B66D"/>
    <a:srgbClr val="D0DD55"/>
    <a:srgbClr val="EB690B"/>
    <a:srgbClr val="B43E91"/>
    <a:srgbClr val="BA634C"/>
    <a:srgbClr val="FFCC99"/>
    <a:srgbClr val="E6D0E6"/>
    <a:srgbClr val="E4E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210" y="-96"/>
      </p:cViewPr>
      <p:guideLst>
        <p:guide orient="horz" pos="216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theme" Target="theme/theme1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viewProps" Target="viewProps.xml" /><Relationship Id="rId5" Type="http://schemas.openxmlformats.org/officeDocument/2006/relationships/slide" Target="slides/slide3.xml" /><Relationship Id="rId10" Type="http://schemas.openxmlformats.org/officeDocument/2006/relationships/presProps" Target="presProps.xml" /><Relationship Id="rId4" Type="http://schemas.openxmlformats.org/officeDocument/2006/relationships/slide" Target="slides/slide2.xml" /><Relationship Id="rId9" Type="http://schemas.openxmlformats.org/officeDocument/2006/relationships/handoutMaster" Target="handoutMasters/handoutMaster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DF50FC2E-2D92-4D37-AD86-DB844B287A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4ED199DB-C318-47AE-AF76-5A3148A7960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4F0CB978-80CE-45A5-8A95-83219034516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1E521A45-3FCE-4CD9-8DC6-4CBF8A75233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2A371434-ED05-4B3F-A025-C5DC2E1238D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9E5D7D1-05F3-4BF1-9440-2C2AD5DE69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E6AD439-A8A1-426E-AB0A-CF60B555A86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73081432-D83E-4CC9-9792-667972575E7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6AFE3B3-5A97-4431-848E-04E73C5AD2A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4708A3D-4A59-4AE5-9F3C-D887C6FE9ED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D8688EBE-C222-42B8-9D95-1A3A6DE76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97278B02-EBE3-48EF-AFE7-871F2C812127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0A310C3D-52BA-4C01-93CE-2F212E2902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E12BA9F6-AC6F-4D0F-9049-DB55B78CC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FC68153-F315-4C61-A947-7C298A9EB3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7D408E1-13EC-4A5B-B9FA-DED86ECF609F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6437B33A-047A-4B28-BCFE-E6A7404735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24293C1-6A3E-48A1-8C81-9C8DA1E52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4635EA7B-9C31-45EA-8B16-D229EB8D25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7AF44C0-8C8B-43BD-8D0D-CBD7BDD9AA1C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5C72E9D7-B71F-4B7A-B097-FEC66E3A07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44C9F615-578D-443D-8EF0-473FEFFBD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A8A74E3A-D879-4AE0-909F-AD2F77839B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C033F88-088E-4CC1-BF0E-B37CAA16AA31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CF21BAA-CBEB-4F86-8724-6ADAB8D6B0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1B991422-6B8A-4135-A926-2B202BDA5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0695C26-C3E7-4F75-B3FA-DA7CE879ED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3EA5240-DB6E-4D49-B196-60CCF709DE47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C84FE5F-A4A9-40A1-AF94-0A0964F083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365731B4-BB21-452F-9964-028A428EC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F590A4EA-B73B-4DA2-BDCE-BA446B7377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18AEA6F-07F4-4E1A-A049-E0D7D68C82C5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F8C25E-7840-49DD-92C6-3D413EFA58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947888C-2C5A-4B4F-A47C-7F2FC6A9E3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2DC19-EBBB-402B-AB53-C346C7709184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39294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6F3C61-65B9-47C8-9BAB-31509127B8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F9214F0-6500-48A2-B185-C3652A4E42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83F4D7-D9BD-4126-9D30-F8396A1CE80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02262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48C46C-F8B2-4B48-93B0-7917C174DC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E64ED5-FFD0-47DF-B4C1-C2CA7CA342A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CED261-7CDC-41AA-92AB-152372A32536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272751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96AD2479-DBA0-427E-B8C4-D497919B7D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EDD31A-1F9A-478A-821B-DA900F3385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53BACD0-90D2-4456-9766-EE5934F552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7ABB267-AEA9-4685-A0EE-63DB8651BD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C185F3AD-7017-4A6E-B0E0-C65371F339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E34B7-2BBC-4E8F-8EA6-F56D5894D5A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36930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852B88E-1C54-4E61-B668-C74E70136AE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11AEAA-6F9F-4279-BE91-29C2D8406D2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ABF4B19-9CC5-44F3-A4A4-C996A40AA4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DD38F16-F1E2-4703-AC96-F939AEF2EB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B6695A3-21D9-4ECC-A1C6-117492E3D7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B56B1-B391-4764-A319-9FAA2A4706E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90702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15384776-69F8-4194-ABE2-5942F018FC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5A9D05C-489B-4C10-A699-D8A67DAE1C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A1B0559-D3C7-4E57-947A-866D484C9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0D2E2F0-D9E9-4912-BD23-83EF85769C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B7C4728-D6D1-4827-AC77-694B96EDD4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D6314-A28D-48E5-9792-29794A7E250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929898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76F1DD2-9943-421B-9E9E-9B1BAF46D5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D2A789-2EF7-4E81-8706-7E860E746EF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6551BDD-48E0-48FA-AAC0-FDA58300C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6E53945-381E-479B-9A22-D32E20E609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2C318266-9B79-4867-AF3F-D83678C725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EDEB5-4273-4FC2-B6C2-0D929F0DD17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18755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05BF21-0434-49CF-BE45-ADA826256F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B4F4E72-B2A9-4EA8-ACE1-D70DF345B2D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EF5534-2D09-4866-BF24-22BB4448BEB0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9330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E1C313-F5A3-4243-9E7D-1EE08C128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DAB3FC-166A-47D8-861E-4322BC2C0D4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104B8-5D9C-4C0D-9102-C4826412013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23563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1440D5-DF89-4E6B-9153-90F1377A5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15E32B-8E39-499F-AD50-FB634660EB5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A39D6-3017-46C6-BA27-437DC9712A2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57717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9BC6377-222B-453B-856C-EDF30CE648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BEB390A-BB00-45B2-8D62-D3B87764EE5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94032B-2F6A-4201-9AF0-A12E2B63E296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287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E674765-8FB2-46F2-9F1D-700ED0F5B3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FBF1C6E-1BFE-4165-B6B4-58977E3BE6B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4D894E-8AA6-45EA-9898-19EB6E50264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03051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7F25EDA-EB23-45E7-857B-7565A3188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50908A2-D842-444E-ACC9-41CD2F6511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F5A48B-725C-4626-90BD-55EA5BECD6A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78003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923793-50AE-44E9-8836-263EF8CC7D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70A9CF-8CFE-4D0F-8A91-95AA37F01CD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98F915-D8FB-401A-9750-9EF512EF8FD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58331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6A7851-711F-4E76-92B3-E91912BBE2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94DFDA-0445-4FD4-984B-8217F3AFE8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46985-BDAC-4B4B-B919-747A8DD0930A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81826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5" Type="http://schemas.openxmlformats.org/officeDocument/2006/relationships/theme" Target="../theme/theme2.xml" /><Relationship Id="rId4" Type="http://schemas.openxmlformats.org/officeDocument/2006/relationships/slideLayout" Target="../slideLayouts/slideLayout1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51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FDDC8524-9801-4F85-83C9-E43A75FB91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37A6A95-84B5-4A13-8C13-24B3CD3FB53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AA1CA60E-DD61-401C-86D3-E122F3B22446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  <p:sldLayoutId id="2147484316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8DAF7ED-2224-446B-96E3-7DC10EDCF4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0594B777-5CB5-49DA-9346-D7C37FDBE6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8CDB85-0140-43E8-BB21-AEEA407A55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86538"/>
            <a:ext cx="2895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it-IT"/>
              <a:t>Dalla preistoria alla storia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AC78EA5-A76E-415B-8918-0EFD2D404A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9EFE4309-83DD-4A34-96EF-E29D7598E027}" type="slidenum">
              <a:rPr lang="it-IT" altLang="en-US"/>
              <a:pPr/>
              <a:t>‹N›</a:t>
            </a:fld>
            <a:endParaRPr lang="it-IT" alt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A216E8F5-053C-4F55-93C3-809F6A3338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8" r:id="rId2"/>
    <p:sldLayoutId id="2147484319" r:id="rId3"/>
    <p:sldLayoutId id="2147484320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3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3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AC349FFC-C254-4C62-BC81-D9269BE425A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7FCD8B28-0600-47F5-8796-B02AA2E87B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DFED96F-D0F5-480B-97E9-1B69584F0B88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9B22E97-E4FC-4932-A169-02674E8F53C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50825" y="2757488"/>
            <a:ext cx="8642350" cy="21177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it-IT" b="1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charset="0"/>
                <a:ea typeface="MS PGothic" charset="0"/>
              </a:rPr>
              <a:t>L'Europa carolingia</a:t>
            </a:r>
            <a:endParaRPr lang="it-IT" sz="3200" b="1">
              <a:solidFill>
                <a:srgbClr val="FFC54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charset="0"/>
              <a:ea typeface="MS PGothic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E2C31B2-AC1B-4AFA-A58B-9CB731D9B55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DC6F6BA-1919-4778-8162-6B01A42509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L'Europa carolingia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25E59729-912C-4093-8BE8-6B4365FD8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441F187-970C-4D8E-A1FC-F275B9E30A27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635DD727-65FD-4FD9-84EA-0649B5877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24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La costruzione dell'Impero carolingio</a:t>
            </a:r>
          </a:p>
        </p:txBody>
      </p:sp>
      <p:sp>
        <p:nvSpPr>
          <p:cNvPr id="27" name="AutoShape 31">
            <a:extLst>
              <a:ext uri="{FF2B5EF4-FFF2-40B4-BE49-F238E27FC236}">
                <a16:creationId xmlns:a16="http://schemas.microsoft.com/office/drawing/2014/main" id="{4A4BB66E-F8A1-4932-B08B-9C274B6E6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138" y="4741863"/>
            <a:ext cx="1547812" cy="830262"/>
          </a:xfrm>
          <a:prstGeom prst="roundRect">
            <a:avLst>
              <a:gd name="adj" fmla="val 16667"/>
            </a:avLst>
          </a:prstGeom>
          <a:solidFill>
            <a:srgbClr val="E6D0E6"/>
          </a:solidFill>
          <a:ln>
            <a:noFill/>
          </a:ln>
          <a:effectLst>
            <a:outerShdw blurRad="63500" dist="71842" dir="2700000" algn="ctr" rotWithShape="0">
              <a:srgbClr val="FFE7AB">
                <a:alpha val="74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charset="0"/>
              <a:buNone/>
              <a:defRPr/>
            </a:pPr>
            <a:r>
              <a:rPr lang="it-IT" sz="1600" dirty="0">
                <a:latin typeface="Verdana" charset="0"/>
                <a:ea typeface="ＭＳ Ｐゴシック" charset="0"/>
                <a:cs typeface="ＭＳ Ｐゴシック" charset="0"/>
              </a:rPr>
              <a:t>tensione con Bisanzio</a:t>
            </a:r>
          </a:p>
        </p:txBody>
      </p:sp>
      <p:sp>
        <p:nvSpPr>
          <p:cNvPr id="8199" name="Rectangle 1">
            <a:extLst>
              <a:ext uri="{FF2B5EF4-FFF2-40B4-BE49-F238E27FC236}">
                <a16:creationId xmlns:a16="http://schemas.microsoft.com/office/drawing/2014/main" id="{2998823B-2172-4753-A448-DA01EA40A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5225" y="3025775"/>
            <a:ext cx="1416050" cy="83185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Carlo </a:t>
            </a:r>
            <a:br>
              <a:rPr lang="it-IT" altLang="en-US" sz="1800">
                <a:solidFill>
                  <a:schemeClr val="bg1"/>
                </a:solidFill>
              </a:rPr>
            </a:br>
            <a:r>
              <a:rPr lang="it-IT" altLang="en-US" sz="1800">
                <a:solidFill>
                  <a:schemeClr val="bg1"/>
                </a:solidFill>
              </a:rPr>
              <a:t>Magno</a:t>
            </a:r>
          </a:p>
        </p:txBody>
      </p:sp>
      <p:grpSp>
        <p:nvGrpSpPr>
          <p:cNvPr id="8200" name="Group 2">
            <a:extLst>
              <a:ext uri="{FF2B5EF4-FFF2-40B4-BE49-F238E27FC236}">
                <a16:creationId xmlns:a16="http://schemas.microsoft.com/office/drawing/2014/main" id="{2028F986-CACA-40E5-AACC-3FAA0F913828}"/>
              </a:ext>
            </a:extLst>
          </p:cNvPr>
          <p:cNvGrpSpPr>
            <a:grpSpLocks/>
          </p:cNvGrpSpPr>
          <p:nvPr/>
        </p:nvGrpSpPr>
        <p:grpSpPr bwMode="auto">
          <a:xfrm>
            <a:off x="57150" y="2871788"/>
            <a:ext cx="1654175" cy="1139825"/>
            <a:chOff x="2665412" y="1628800"/>
            <a:chExt cx="1654175" cy="1139800"/>
          </a:xfrm>
        </p:grpSpPr>
        <p:sp>
          <p:nvSpPr>
            <p:cNvPr id="8224" name="Oval 1">
              <a:extLst>
                <a:ext uri="{FF2B5EF4-FFF2-40B4-BE49-F238E27FC236}">
                  <a16:creationId xmlns:a16="http://schemas.microsoft.com/office/drawing/2014/main" id="{3AB44705-535F-4A9D-8F22-942D70CA7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412" y="1628800"/>
              <a:ext cx="1654175" cy="1139800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8225" name="CasellaDiTesto 72">
              <a:extLst>
                <a:ext uri="{FF2B5EF4-FFF2-40B4-BE49-F238E27FC236}">
                  <a16:creationId xmlns:a16="http://schemas.microsoft.com/office/drawing/2014/main" id="{58727E03-EEDB-4905-8746-60309A029F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3900" y="1783503"/>
              <a:ext cx="115719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600"/>
                <a:t>Regno </a:t>
              </a:r>
              <a:br>
                <a:rPr lang="it-IT" altLang="en-US" sz="1600"/>
              </a:br>
              <a:r>
                <a:rPr lang="it-IT" altLang="en-US" sz="1600"/>
                <a:t>dei franchi</a:t>
              </a:r>
            </a:p>
          </p:txBody>
        </p:sp>
      </p:grpSp>
      <p:sp>
        <p:nvSpPr>
          <p:cNvPr id="8201" name="Rectangle 36">
            <a:extLst>
              <a:ext uri="{FF2B5EF4-FFF2-40B4-BE49-F238E27FC236}">
                <a16:creationId xmlns:a16="http://schemas.microsoft.com/office/drawing/2014/main" id="{2173A01D-EEEC-481A-A78C-C830C289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50" y="3025775"/>
            <a:ext cx="1674813" cy="831850"/>
          </a:xfrm>
          <a:prstGeom prst="rect">
            <a:avLst/>
          </a:prstGeom>
          <a:noFill/>
          <a:ln w="19050">
            <a:solidFill>
              <a:srgbClr val="CC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consacrazione imperiale</a:t>
            </a:r>
            <a:br>
              <a:rPr lang="it-IT" altLang="en-US" sz="1600"/>
            </a:br>
            <a:r>
              <a:rPr lang="it-IT" altLang="en-US" sz="1600"/>
              <a:t>(800)</a:t>
            </a:r>
          </a:p>
        </p:txBody>
      </p:sp>
      <p:cxnSp>
        <p:nvCxnSpPr>
          <p:cNvPr id="8202" name="Straight Arrow Connector 8">
            <a:extLst>
              <a:ext uri="{FF2B5EF4-FFF2-40B4-BE49-F238E27FC236}">
                <a16:creationId xmlns:a16="http://schemas.microsoft.com/office/drawing/2014/main" id="{C898737E-804B-4811-BC3E-6B64EBEC0BAC}"/>
              </a:ext>
            </a:extLst>
          </p:cNvPr>
          <p:cNvCxnSpPr>
            <a:cxnSpLocks noChangeShapeType="1"/>
            <a:stCxn id="8199" idx="2"/>
            <a:endCxn id="34" idx="0"/>
          </p:cNvCxnSpPr>
          <p:nvPr/>
        </p:nvCxnSpPr>
        <p:spPr bwMode="auto">
          <a:xfrm flipH="1">
            <a:off x="2084388" y="3857625"/>
            <a:ext cx="1058862" cy="884238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3" name="Straight Arrow Connector 41">
            <a:extLst>
              <a:ext uri="{FF2B5EF4-FFF2-40B4-BE49-F238E27FC236}">
                <a16:creationId xmlns:a16="http://schemas.microsoft.com/office/drawing/2014/main" id="{493F5C69-DAC1-4F15-AC51-45CE1BD77552}"/>
              </a:ext>
            </a:extLst>
          </p:cNvPr>
          <p:cNvCxnSpPr>
            <a:cxnSpLocks noChangeShapeType="1"/>
            <a:stCxn id="8199" idx="2"/>
            <a:endCxn id="35" idx="0"/>
          </p:cNvCxnSpPr>
          <p:nvPr/>
        </p:nvCxnSpPr>
        <p:spPr bwMode="auto">
          <a:xfrm>
            <a:off x="3143250" y="3857625"/>
            <a:ext cx="1098550" cy="884238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4" name="Rectangle 36">
            <a:extLst>
              <a:ext uri="{FF2B5EF4-FFF2-40B4-BE49-F238E27FC236}">
                <a16:creationId xmlns:a16="http://schemas.microsoft.com/office/drawing/2014/main" id="{795A5BFC-34B7-40F2-9AAD-653891BA1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25" y="3025775"/>
            <a:ext cx="1366838" cy="830263"/>
          </a:xfrm>
          <a:prstGeom prst="rect">
            <a:avLst/>
          </a:prstGeom>
          <a:noFill/>
          <a:ln w="19050">
            <a:solidFill>
              <a:srgbClr val="CC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Sacro </a:t>
            </a:r>
            <a:br>
              <a:rPr lang="it-IT" altLang="en-US" sz="1600"/>
            </a:br>
            <a:r>
              <a:rPr lang="it-IT" altLang="en-US" sz="1600"/>
              <a:t>romano impero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AAFDF892-8608-4AA5-B812-696A9D6B7648}"/>
              </a:ext>
            </a:extLst>
          </p:cNvPr>
          <p:cNvGrpSpPr>
            <a:grpSpLocks/>
          </p:cNvGrpSpPr>
          <p:nvPr/>
        </p:nvGrpSpPr>
        <p:grpSpPr bwMode="auto">
          <a:xfrm>
            <a:off x="2435225" y="1328738"/>
            <a:ext cx="1416050" cy="892175"/>
            <a:chOff x="2083892" y="1510342"/>
            <a:chExt cx="1417388" cy="891543"/>
          </a:xfrm>
        </p:grpSpPr>
        <p:sp>
          <p:nvSpPr>
            <p:cNvPr id="29" name="AutoShape 31">
              <a:extLst>
                <a:ext uri="{FF2B5EF4-FFF2-40B4-BE49-F238E27FC236}">
                  <a16:creationId xmlns:a16="http://schemas.microsoft.com/office/drawing/2014/main" id="{A25E4FF8-536B-49C9-9043-18BE048B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3892" y="1510342"/>
              <a:ext cx="1417388" cy="891543"/>
            </a:xfrm>
            <a:prstGeom prst="roundRect">
              <a:avLst>
                <a:gd name="adj" fmla="val 16667"/>
              </a:avLst>
            </a:prstGeom>
            <a:solidFill>
              <a:srgbClr val="FFCC99"/>
            </a:solidFill>
            <a:ln>
              <a:noFill/>
            </a:ln>
            <a:effectLst>
              <a:outerShdw blurRad="63500" dist="71842" dir="2700000" algn="ctr" rotWithShape="0">
                <a:srgbClr val="FFE7AB">
                  <a:alpha val="74998"/>
                </a:srgbClr>
              </a:outerShdw>
            </a:effectLst>
          </p:spPr>
          <p:txBody>
            <a:bodyPr anchor="ctr">
              <a:spAutoFit/>
            </a:bodyPr>
            <a:lstStyle/>
            <a:p>
              <a:pPr>
                <a:buFont typeface="Wingdings" charset="0"/>
                <a:buNone/>
                <a:defRPr/>
              </a:pPr>
              <a:endParaRPr lang="it-IT" sz="2000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23" name="CasellaDiTesto 72">
              <a:extLst>
                <a:ext uri="{FF2B5EF4-FFF2-40B4-BE49-F238E27FC236}">
                  <a16:creationId xmlns:a16="http://schemas.microsoft.com/office/drawing/2014/main" id="{262C0BE2-E66F-4532-9D97-ADE97D5923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892" y="1540616"/>
              <a:ext cx="135938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600"/>
                <a:t>conquista dell’Italia longobarda</a:t>
              </a:r>
            </a:p>
          </p:txBody>
        </p:sp>
      </p:grpSp>
      <p:grpSp>
        <p:nvGrpSpPr>
          <p:cNvPr id="4" name="Group 8">
            <a:extLst>
              <a:ext uri="{FF2B5EF4-FFF2-40B4-BE49-F238E27FC236}">
                <a16:creationId xmlns:a16="http://schemas.microsoft.com/office/drawing/2014/main" id="{51E40254-9953-41AB-B750-A1F8A457E40F}"/>
              </a:ext>
            </a:extLst>
          </p:cNvPr>
          <p:cNvGrpSpPr>
            <a:grpSpLocks/>
          </p:cNvGrpSpPr>
          <p:nvPr/>
        </p:nvGrpSpPr>
        <p:grpSpPr bwMode="auto">
          <a:xfrm>
            <a:off x="1374775" y="4741863"/>
            <a:ext cx="1417638" cy="890587"/>
            <a:chOff x="1682524" y="4995279"/>
            <a:chExt cx="1417388" cy="891543"/>
          </a:xfrm>
        </p:grpSpPr>
        <p:sp>
          <p:nvSpPr>
            <p:cNvPr id="34" name="AutoShape 31">
              <a:extLst>
                <a:ext uri="{FF2B5EF4-FFF2-40B4-BE49-F238E27FC236}">
                  <a16:creationId xmlns:a16="http://schemas.microsoft.com/office/drawing/2014/main" id="{1C7F41D0-E6B2-4836-B3D8-8823C26AC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2524" y="4995279"/>
              <a:ext cx="1417388" cy="891543"/>
            </a:xfrm>
            <a:prstGeom prst="roundRect">
              <a:avLst>
                <a:gd name="adj" fmla="val 16667"/>
              </a:avLst>
            </a:prstGeom>
            <a:solidFill>
              <a:srgbClr val="FFCC99"/>
            </a:solidFill>
            <a:ln>
              <a:noFill/>
            </a:ln>
            <a:effectLst>
              <a:outerShdw blurRad="63500" dist="71842" dir="2700000" algn="ctr" rotWithShape="0">
                <a:srgbClr val="FFE7AB">
                  <a:alpha val="74998"/>
                </a:srgbClr>
              </a:outerShdw>
            </a:effectLst>
          </p:spPr>
          <p:txBody>
            <a:bodyPr anchor="ctr">
              <a:spAutoFit/>
            </a:bodyPr>
            <a:lstStyle/>
            <a:p>
              <a:pPr>
                <a:buFont typeface="Wingdings" charset="0"/>
                <a:buNone/>
                <a:defRPr/>
              </a:pPr>
              <a:endParaRPr lang="it-IT" sz="2000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21" name="CasellaDiTesto 72">
              <a:extLst>
                <a:ext uri="{FF2B5EF4-FFF2-40B4-BE49-F238E27FC236}">
                  <a16:creationId xmlns:a16="http://schemas.microsoft.com/office/drawing/2014/main" id="{EB8005C1-49C8-46D3-93E2-218545B153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1524" y="5025554"/>
              <a:ext cx="135938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600"/>
                <a:t>espansione a nord </a:t>
              </a:r>
              <a:br>
                <a:rPr lang="it-IT" altLang="en-US" sz="1600"/>
              </a:br>
              <a:r>
                <a:rPr lang="it-IT" altLang="en-US" sz="1600"/>
                <a:t>e a est</a:t>
              </a:r>
            </a:p>
          </p:txBody>
        </p:sp>
      </p:grpSp>
      <p:grpSp>
        <p:nvGrpSpPr>
          <p:cNvPr id="5" name="Group 7">
            <a:extLst>
              <a:ext uri="{FF2B5EF4-FFF2-40B4-BE49-F238E27FC236}">
                <a16:creationId xmlns:a16="http://schemas.microsoft.com/office/drawing/2014/main" id="{1EAD838C-D534-40DE-892C-868D79DDD093}"/>
              </a:ext>
            </a:extLst>
          </p:cNvPr>
          <p:cNvGrpSpPr>
            <a:grpSpLocks/>
          </p:cNvGrpSpPr>
          <p:nvPr/>
        </p:nvGrpSpPr>
        <p:grpSpPr bwMode="auto">
          <a:xfrm>
            <a:off x="3502025" y="4741863"/>
            <a:ext cx="1479550" cy="890587"/>
            <a:chOff x="3880446" y="4995280"/>
            <a:chExt cx="1480471" cy="891543"/>
          </a:xfrm>
        </p:grpSpPr>
        <p:sp>
          <p:nvSpPr>
            <p:cNvPr id="35" name="AutoShape 31">
              <a:extLst>
                <a:ext uri="{FF2B5EF4-FFF2-40B4-BE49-F238E27FC236}">
                  <a16:creationId xmlns:a16="http://schemas.microsoft.com/office/drawing/2014/main" id="{C90C13E1-751E-4B67-A4A9-DD5331886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2216" y="4995280"/>
              <a:ext cx="1416931" cy="891543"/>
            </a:xfrm>
            <a:prstGeom prst="roundRect">
              <a:avLst>
                <a:gd name="adj" fmla="val 16667"/>
              </a:avLst>
            </a:prstGeom>
            <a:solidFill>
              <a:srgbClr val="FFCC99"/>
            </a:solidFill>
            <a:ln>
              <a:noFill/>
            </a:ln>
            <a:effectLst>
              <a:outerShdw blurRad="63500" dist="71842" dir="2700000" algn="ctr" rotWithShape="0">
                <a:srgbClr val="FFE7AB">
                  <a:alpha val="74998"/>
                </a:srgbClr>
              </a:outerShdw>
            </a:effectLst>
          </p:spPr>
          <p:txBody>
            <a:bodyPr anchor="ctr">
              <a:spAutoFit/>
            </a:bodyPr>
            <a:lstStyle/>
            <a:p>
              <a:pPr>
                <a:buFont typeface="Wingdings" charset="0"/>
                <a:buNone/>
                <a:defRPr/>
              </a:pPr>
              <a:endParaRPr lang="it-IT" sz="2000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19" name="CasellaDiTesto 72">
              <a:extLst>
                <a:ext uri="{FF2B5EF4-FFF2-40B4-BE49-F238E27FC236}">
                  <a16:creationId xmlns:a16="http://schemas.microsoft.com/office/drawing/2014/main" id="{203FB1DE-DFF8-41B1-9BB2-F93722F079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0446" y="5025554"/>
              <a:ext cx="148047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600"/>
                <a:t>scontro con i musulmani in Spagna</a:t>
              </a:r>
            </a:p>
          </p:txBody>
        </p:sp>
      </p:grpSp>
      <p:cxnSp>
        <p:nvCxnSpPr>
          <p:cNvPr id="8208" name="Straight Arrow Connector 41">
            <a:extLst>
              <a:ext uri="{FF2B5EF4-FFF2-40B4-BE49-F238E27FC236}">
                <a16:creationId xmlns:a16="http://schemas.microsoft.com/office/drawing/2014/main" id="{EC9145C6-F1E5-4A47-ADEA-E7C2A7768913}"/>
              </a:ext>
            </a:extLst>
          </p:cNvPr>
          <p:cNvCxnSpPr>
            <a:cxnSpLocks noChangeShapeType="1"/>
            <a:stCxn id="8199" idx="0"/>
            <a:endCxn id="29" idx="2"/>
          </p:cNvCxnSpPr>
          <p:nvPr/>
        </p:nvCxnSpPr>
        <p:spPr bwMode="auto">
          <a:xfrm flipV="1">
            <a:off x="3143250" y="2220913"/>
            <a:ext cx="0" cy="804862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43">
            <a:extLst>
              <a:ext uri="{FF2B5EF4-FFF2-40B4-BE49-F238E27FC236}">
                <a16:creationId xmlns:a16="http://schemas.microsoft.com/office/drawing/2014/main" id="{E927F652-D8D6-4D9F-BF1F-DD930B44ED81}"/>
              </a:ext>
            </a:extLst>
          </p:cNvPr>
          <p:cNvGrpSpPr>
            <a:grpSpLocks/>
          </p:cNvGrpSpPr>
          <p:nvPr/>
        </p:nvGrpSpPr>
        <p:grpSpPr bwMode="auto">
          <a:xfrm>
            <a:off x="4302125" y="1328738"/>
            <a:ext cx="1417638" cy="892175"/>
            <a:chOff x="2083892" y="1510342"/>
            <a:chExt cx="1417388" cy="891543"/>
          </a:xfrm>
        </p:grpSpPr>
        <p:sp>
          <p:nvSpPr>
            <p:cNvPr id="45" name="AutoShape 31">
              <a:extLst>
                <a:ext uri="{FF2B5EF4-FFF2-40B4-BE49-F238E27FC236}">
                  <a16:creationId xmlns:a16="http://schemas.microsoft.com/office/drawing/2014/main" id="{C69646C7-3AC2-4F66-A222-6EAD49238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3892" y="1510342"/>
              <a:ext cx="1417388" cy="891543"/>
            </a:xfrm>
            <a:prstGeom prst="roundRect">
              <a:avLst>
                <a:gd name="adj" fmla="val 16667"/>
              </a:avLst>
            </a:prstGeom>
            <a:solidFill>
              <a:srgbClr val="E4EB9B"/>
            </a:solidFill>
            <a:ln>
              <a:noFill/>
            </a:ln>
            <a:effectLst>
              <a:outerShdw blurRad="63500" dist="71842" dir="2700000" algn="ctr" rotWithShape="0">
                <a:srgbClr val="FFE7AB">
                  <a:alpha val="74998"/>
                </a:srgbClr>
              </a:outerShdw>
            </a:effectLst>
          </p:spPr>
          <p:txBody>
            <a:bodyPr anchor="ctr">
              <a:spAutoFit/>
            </a:bodyPr>
            <a:lstStyle/>
            <a:p>
              <a:pPr>
                <a:buFont typeface="Wingdings" charset="0"/>
                <a:buNone/>
                <a:defRPr/>
              </a:pPr>
              <a:endParaRPr lang="it-IT" sz="2000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17" name="CasellaDiTesto 72">
              <a:extLst>
                <a:ext uri="{FF2B5EF4-FFF2-40B4-BE49-F238E27FC236}">
                  <a16:creationId xmlns:a16="http://schemas.microsoft.com/office/drawing/2014/main" id="{58B43CB8-1C63-4D37-BE00-FD2A851ADA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892" y="1540616"/>
              <a:ext cx="135938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600"/>
                <a:t>alleanza con </a:t>
              </a:r>
              <a:br>
                <a:rPr lang="it-IT" altLang="en-US" sz="1600"/>
              </a:br>
              <a:r>
                <a:rPr lang="it-IT" altLang="en-US" sz="1600"/>
                <a:t>il papato</a:t>
              </a:r>
            </a:p>
          </p:txBody>
        </p:sp>
      </p:grpSp>
      <p:cxnSp>
        <p:nvCxnSpPr>
          <p:cNvPr id="8210" name="Straight Arrow Connector 41">
            <a:extLst>
              <a:ext uri="{FF2B5EF4-FFF2-40B4-BE49-F238E27FC236}">
                <a16:creationId xmlns:a16="http://schemas.microsoft.com/office/drawing/2014/main" id="{BC58324B-A70E-48F2-9912-753AC8662741}"/>
              </a:ext>
            </a:extLst>
          </p:cNvPr>
          <p:cNvCxnSpPr>
            <a:cxnSpLocks noChangeShapeType="1"/>
            <a:stCxn id="8224" idx="6"/>
            <a:endCxn id="8199" idx="1"/>
          </p:cNvCxnSpPr>
          <p:nvPr/>
        </p:nvCxnSpPr>
        <p:spPr bwMode="auto">
          <a:xfrm>
            <a:off x="1711325" y="3441700"/>
            <a:ext cx="723900" cy="0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1" name="Straight Arrow Connector 41">
            <a:extLst>
              <a:ext uri="{FF2B5EF4-FFF2-40B4-BE49-F238E27FC236}">
                <a16:creationId xmlns:a16="http://schemas.microsoft.com/office/drawing/2014/main" id="{3BA5ADC0-6437-4B9C-AA2D-2BD6DBA1F599}"/>
              </a:ext>
            </a:extLst>
          </p:cNvPr>
          <p:cNvCxnSpPr>
            <a:cxnSpLocks noChangeShapeType="1"/>
            <a:stCxn id="29" idx="3"/>
            <a:endCxn id="45" idx="1"/>
          </p:cNvCxnSpPr>
          <p:nvPr/>
        </p:nvCxnSpPr>
        <p:spPr bwMode="auto">
          <a:xfrm>
            <a:off x="3851275" y="1774825"/>
            <a:ext cx="450850" cy="0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2" name="Straight Arrow Connector 41">
            <a:extLst>
              <a:ext uri="{FF2B5EF4-FFF2-40B4-BE49-F238E27FC236}">
                <a16:creationId xmlns:a16="http://schemas.microsoft.com/office/drawing/2014/main" id="{18D76B17-6682-4F01-975B-DD0666043219}"/>
              </a:ext>
            </a:extLst>
          </p:cNvPr>
          <p:cNvCxnSpPr>
            <a:cxnSpLocks noChangeShapeType="1"/>
            <a:stCxn id="8199" idx="3"/>
            <a:endCxn id="8201" idx="1"/>
          </p:cNvCxnSpPr>
          <p:nvPr/>
        </p:nvCxnSpPr>
        <p:spPr bwMode="auto">
          <a:xfrm>
            <a:off x="3851275" y="3441700"/>
            <a:ext cx="701675" cy="0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3" name="Straight Arrow Connector 41">
            <a:extLst>
              <a:ext uri="{FF2B5EF4-FFF2-40B4-BE49-F238E27FC236}">
                <a16:creationId xmlns:a16="http://schemas.microsoft.com/office/drawing/2014/main" id="{79C12184-38DF-4683-A83D-E69BCF82ECA8}"/>
              </a:ext>
            </a:extLst>
          </p:cNvPr>
          <p:cNvCxnSpPr>
            <a:cxnSpLocks noChangeShapeType="1"/>
            <a:stCxn id="8201" idx="3"/>
            <a:endCxn id="8204" idx="1"/>
          </p:cNvCxnSpPr>
          <p:nvPr/>
        </p:nvCxnSpPr>
        <p:spPr bwMode="auto">
          <a:xfrm flipV="1">
            <a:off x="6227763" y="3440113"/>
            <a:ext cx="677862" cy="1587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4" name="Straight Arrow Connector 41">
            <a:extLst>
              <a:ext uri="{FF2B5EF4-FFF2-40B4-BE49-F238E27FC236}">
                <a16:creationId xmlns:a16="http://schemas.microsoft.com/office/drawing/2014/main" id="{645E9581-C15B-453C-B68A-E86D637DB37B}"/>
              </a:ext>
            </a:extLst>
          </p:cNvPr>
          <p:cNvCxnSpPr>
            <a:cxnSpLocks noChangeShapeType="1"/>
            <a:stCxn id="8204" idx="2"/>
            <a:endCxn id="27" idx="0"/>
          </p:cNvCxnSpPr>
          <p:nvPr/>
        </p:nvCxnSpPr>
        <p:spPr bwMode="auto">
          <a:xfrm flipH="1">
            <a:off x="7589838" y="3856038"/>
            <a:ext cx="0" cy="885825"/>
          </a:xfrm>
          <a:prstGeom prst="straightConnector1">
            <a:avLst/>
          </a:prstGeom>
          <a:noFill/>
          <a:ln w="19050">
            <a:solidFill>
              <a:srgbClr val="CC0033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2550" name="Picture 1">
            <a:extLst>
              <a:ext uri="{FF2B5EF4-FFF2-40B4-BE49-F238E27FC236}">
                <a16:creationId xmlns:a16="http://schemas.microsoft.com/office/drawing/2014/main" id="{EF75AA70-A6D6-49AB-B938-2A47825643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965200"/>
            <a:ext cx="2916237" cy="202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8199" grpId="0" animBg="1"/>
      <p:bldP spid="8201" grpId="0" animBg="1"/>
      <p:bldP spid="82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7C59316C-08D5-4C09-A7F2-39C7922E8443}"/>
              </a:ext>
            </a:extLst>
          </p:cNvPr>
          <p:cNvSpPr/>
          <p:nvPr/>
        </p:nvSpPr>
        <p:spPr bwMode="auto">
          <a:xfrm>
            <a:off x="4668838" y="1471613"/>
            <a:ext cx="1873250" cy="198437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7E9D543-9A55-4ED0-B3FE-F74C52ADDA1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71F5F21C-DFDF-404B-B9F5-B9499B09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L'Europa carolingia</a:t>
            </a:r>
          </a:p>
        </p:txBody>
      </p:sp>
      <p:sp>
        <p:nvSpPr>
          <p:cNvPr id="9221" name="Rectangle 4">
            <a:extLst>
              <a:ext uri="{FF2B5EF4-FFF2-40B4-BE49-F238E27FC236}">
                <a16:creationId xmlns:a16="http://schemas.microsoft.com/office/drawing/2014/main" id="{192D53D8-1239-4B93-A4E8-DA88C4AD46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2173418-C1F0-4C92-B3CB-65552058FD07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9222" name="AutoShape 8">
            <a:extLst>
              <a:ext uri="{FF2B5EF4-FFF2-40B4-BE49-F238E27FC236}">
                <a16:creationId xmlns:a16="http://schemas.microsoft.com/office/drawing/2014/main" id="{69E4F42F-F5E7-434A-BB74-0BF7378BC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319338"/>
            <a:ext cx="1447800" cy="871537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3" name="Text Box 4">
            <a:extLst>
              <a:ext uri="{FF2B5EF4-FFF2-40B4-BE49-F238E27FC236}">
                <a16:creationId xmlns:a16="http://schemas.microsoft.com/office/drawing/2014/main" id="{5291125A-A408-419D-B2E0-79FFB2508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Il governo dell'impero</a:t>
            </a:r>
          </a:p>
        </p:txBody>
      </p:sp>
      <p:sp>
        <p:nvSpPr>
          <p:cNvPr id="150535" name="AutoShape 7">
            <a:extLst>
              <a:ext uri="{FF2B5EF4-FFF2-40B4-BE49-F238E27FC236}">
                <a16:creationId xmlns:a16="http://schemas.microsoft.com/office/drawing/2014/main" id="{5837772C-1A4F-4EF0-8AA8-736A97991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3" y="3455988"/>
            <a:ext cx="1368425" cy="784225"/>
          </a:xfrm>
          <a:prstGeom prst="roundRect">
            <a:avLst>
              <a:gd name="adj" fmla="val 16667"/>
            </a:avLst>
          </a:prstGeom>
          <a:solidFill>
            <a:srgbClr val="388651"/>
          </a:solidFill>
          <a:ln>
            <a:noFill/>
          </a:ln>
          <a:effectLst>
            <a:outerShdw blurRad="63500" dist="71842" dir="2700000" algn="ctr" rotWithShape="0">
              <a:srgbClr val="DCE282">
                <a:alpha val="74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2000" dirty="0">
                <a:solidFill>
                  <a:schemeClr val="bg1"/>
                </a:solidFill>
              </a:rPr>
              <a:t>Carlo Magno</a:t>
            </a:r>
          </a:p>
        </p:txBody>
      </p:sp>
      <p:sp>
        <p:nvSpPr>
          <p:cNvPr id="9225" name="Rounded Rectangle 2">
            <a:extLst>
              <a:ext uri="{FF2B5EF4-FFF2-40B4-BE49-F238E27FC236}">
                <a16:creationId xmlns:a16="http://schemas.microsoft.com/office/drawing/2014/main" id="{545AA663-01F4-4565-B5D0-1014E9EBF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825" y="2051050"/>
            <a:ext cx="1427163" cy="647700"/>
          </a:xfrm>
          <a:prstGeom prst="roundRect">
            <a:avLst>
              <a:gd name="adj" fmla="val 16667"/>
            </a:avLst>
          </a:prstGeom>
          <a:solidFill>
            <a:srgbClr val="B43E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>
                <a:solidFill>
                  <a:schemeClr val="bg1"/>
                </a:solidFill>
              </a:rPr>
              <a:t>vincoli vassallatici</a:t>
            </a:r>
          </a:p>
        </p:txBody>
      </p:sp>
      <p:sp>
        <p:nvSpPr>
          <p:cNvPr id="9226" name="Rounded Rectangle 28">
            <a:extLst>
              <a:ext uri="{FF2B5EF4-FFF2-40B4-BE49-F238E27FC236}">
                <a16:creationId xmlns:a16="http://schemas.microsoft.com/office/drawing/2014/main" id="{B8369D43-AF30-4076-8D8B-AA4CD48CD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825" y="3524250"/>
            <a:ext cx="1427163" cy="647700"/>
          </a:xfrm>
          <a:prstGeom prst="roundRect">
            <a:avLst>
              <a:gd name="adj" fmla="val 16667"/>
            </a:avLst>
          </a:prstGeom>
          <a:solidFill>
            <a:srgbClr val="B43E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 i="1">
                <a:solidFill>
                  <a:schemeClr val="bg1"/>
                </a:solidFill>
              </a:rPr>
              <a:t>missi dominici</a:t>
            </a:r>
          </a:p>
        </p:txBody>
      </p:sp>
      <p:sp>
        <p:nvSpPr>
          <p:cNvPr id="9227" name="Rounded Rectangle 3">
            <a:extLst>
              <a:ext uri="{FF2B5EF4-FFF2-40B4-BE49-F238E27FC236}">
                <a16:creationId xmlns:a16="http://schemas.microsoft.com/office/drawing/2014/main" id="{668F182E-3BD6-471C-83F3-E37C346B5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1601788"/>
            <a:ext cx="1089025" cy="339725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conti</a:t>
            </a:r>
          </a:p>
        </p:txBody>
      </p:sp>
      <p:sp>
        <p:nvSpPr>
          <p:cNvPr id="9228" name="Rounded Rectangle 29">
            <a:extLst>
              <a:ext uri="{FF2B5EF4-FFF2-40B4-BE49-F238E27FC236}">
                <a16:creationId xmlns:a16="http://schemas.microsoft.com/office/drawing/2014/main" id="{A37692BC-5094-4579-B0BB-04FD5E79E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2174875"/>
            <a:ext cx="1095375" cy="341313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marchesi</a:t>
            </a:r>
          </a:p>
        </p:txBody>
      </p:sp>
      <p:sp>
        <p:nvSpPr>
          <p:cNvPr id="9229" name="Rounded Rectangle 30">
            <a:extLst>
              <a:ext uri="{FF2B5EF4-FFF2-40B4-BE49-F238E27FC236}">
                <a16:creationId xmlns:a16="http://schemas.microsoft.com/office/drawing/2014/main" id="{068E41E9-185E-48C4-8C2E-104634533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2849563"/>
            <a:ext cx="1089025" cy="341312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duchi</a:t>
            </a:r>
          </a:p>
        </p:txBody>
      </p:sp>
      <p:sp>
        <p:nvSpPr>
          <p:cNvPr id="9230" name="Rounded Rectangle 4">
            <a:extLst>
              <a:ext uri="{FF2B5EF4-FFF2-40B4-BE49-F238E27FC236}">
                <a16:creationId xmlns:a16="http://schemas.microsoft.com/office/drawing/2014/main" id="{3009A435-D6D2-4BF8-B757-70FA8BBA2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1713" y="3695700"/>
            <a:ext cx="1397000" cy="407988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immunità</a:t>
            </a:r>
          </a:p>
        </p:txBody>
      </p:sp>
      <p:sp>
        <p:nvSpPr>
          <p:cNvPr id="9231" name="Rounded Rectangle 32">
            <a:extLst>
              <a:ext uri="{FF2B5EF4-FFF2-40B4-BE49-F238E27FC236}">
                <a16:creationId xmlns:a16="http://schemas.microsoft.com/office/drawing/2014/main" id="{01888908-DC61-418D-B2CC-1E22B3E87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3678238"/>
            <a:ext cx="1320800" cy="3413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controllano</a:t>
            </a:r>
          </a:p>
        </p:txBody>
      </p:sp>
      <p:sp>
        <p:nvSpPr>
          <p:cNvPr id="9232" name="Rectangle 5">
            <a:extLst>
              <a:ext uri="{FF2B5EF4-FFF2-40B4-BE49-F238E27FC236}">
                <a16:creationId xmlns:a16="http://schemas.microsoft.com/office/drawing/2014/main" id="{5531A1C7-7388-498E-A7B8-8F743D19F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3850" y="2054225"/>
            <a:ext cx="993775" cy="584200"/>
          </a:xfrm>
          <a:prstGeom prst="rect">
            <a:avLst/>
          </a:prstGeom>
          <a:noFill/>
          <a:ln w="28575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poteri pubblici</a:t>
            </a:r>
          </a:p>
        </p:txBody>
      </p:sp>
      <p:sp>
        <p:nvSpPr>
          <p:cNvPr id="9233" name="Rectangle 34">
            <a:extLst>
              <a:ext uri="{FF2B5EF4-FFF2-40B4-BE49-F238E27FC236}">
                <a16:creationId xmlns:a16="http://schemas.microsoft.com/office/drawing/2014/main" id="{E72091F9-EC19-470B-BF5F-1CC8819F5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5045075"/>
            <a:ext cx="1547812" cy="831850"/>
          </a:xfrm>
          <a:prstGeom prst="rect">
            <a:avLst/>
          </a:prstGeom>
          <a:noFill/>
          <a:ln w="28575">
            <a:solidFill>
              <a:srgbClr val="92D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legislazione parzialmente unitaria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8ABFB73-B449-45B0-87FF-470B6B6E4CF2}"/>
              </a:ext>
            </a:extLst>
          </p:cNvPr>
          <p:cNvCxnSpPr>
            <a:stCxn id="9243" idx="3"/>
            <a:endCxn id="9233" idx="1"/>
          </p:cNvCxnSpPr>
          <p:nvPr/>
        </p:nvCxnSpPr>
        <p:spPr bwMode="auto">
          <a:xfrm flipV="1">
            <a:off x="3860800" y="5461000"/>
            <a:ext cx="531813" cy="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35" name="Elbow Connector 12">
            <a:extLst>
              <a:ext uri="{FF2B5EF4-FFF2-40B4-BE49-F238E27FC236}">
                <a16:creationId xmlns:a16="http://schemas.microsoft.com/office/drawing/2014/main" id="{CAF12001-9F94-4FB0-BFA1-877918FB6AD3}"/>
              </a:ext>
            </a:extLst>
          </p:cNvPr>
          <p:cNvCxnSpPr>
            <a:cxnSpLocks noChangeShapeType="1"/>
            <a:stCxn id="150535" idx="3"/>
            <a:endCxn id="9225" idx="1"/>
          </p:cNvCxnSpPr>
          <p:nvPr/>
        </p:nvCxnSpPr>
        <p:spPr bwMode="auto">
          <a:xfrm flipV="1">
            <a:off x="1722438" y="2374900"/>
            <a:ext cx="687387" cy="14732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6" name="Elbow Connector 44">
            <a:extLst>
              <a:ext uri="{FF2B5EF4-FFF2-40B4-BE49-F238E27FC236}">
                <a16:creationId xmlns:a16="http://schemas.microsoft.com/office/drawing/2014/main" id="{A4D62ECF-CF25-41FD-8463-C6FF8CE75F5B}"/>
              </a:ext>
            </a:extLst>
          </p:cNvPr>
          <p:cNvCxnSpPr>
            <a:cxnSpLocks noChangeShapeType="1"/>
            <a:stCxn id="150535" idx="3"/>
            <a:endCxn id="9226" idx="1"/>
          </p:cNvCxnSpPr>
          <p:nvPr/>
        </p:nvCxnSpPr>
        <p:spPr bwMode="auto">
          <a:xfrm flipV="1">
            <a:off x="1722438" y="3848100"/>
            <a:ext cx="687387" cy="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7" name="Straight Arrow Connector 17">
            <a:extLst>
              <a:ext uri="{FF2B5EF4-FFF2-40B4-BE49-F238E27FC236}">
                <a16:creationId xmlns:a16="http://schemas.microsoft.com/office/drawing/2014/main" id="{E4248462-8E8F-4218-BBF8-B90C88F5AD9F}"/>
              </a:ext>
            </a:extLst>
          </p:cNvPr>
          <p:cNvCxnSpPr>
            <a:cxnSpLocks noChangeShapeType="1"/>
            <a:stCxn id="9225" idx="3"/>
            <a:endCxn id="9227" idx="1"/>
          </p:cNvCxnSpPr>
          <p:nvPr/>
        </p:nvCxnSpPr>
        <p:spPr bwMode="auto">
          <a:xfrm flipV="1">
            <a:off x="3836988" y="1771650"/>
            <a:ext cx="1223962" cy="6032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8" name="Straight Arrow Connector 50">
            <a:extLst>
              <a:ext uri="{FF2B5EF4-FFF2-40B4-BE49-F238E27FC236}">
                <a16:creationId xmlns:a16="http://schemas.microsoft.com/office/drawing/2014/main" id="{081FBE11-247E-467F-8E80-AE7A1D52E992}"/>
              </a:ext>
            </a:extLst>
          </p:cNvPr>
          <p:cNvCxnSpPr>
            <a:cxnSpLocks noChangeShapeType="1"/>
            <a:stCxn id="9225" idx="3"/>
            <a:endCxn id="9228" idx="1"/>
          </p:cNvCxnSpPr>
          <p:nvPr/>
        </p:nvCxnSpPr>
        <p:spPr bwMode="auto">
          <a:xfrm flipV="1">
            <a:off x="3836988" y="2346325"/>
            <a:ext cx="1223962" cy="285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9" name="Straight Arrow Connector 53">
            <a:extLst>
              <a:ext uri="{FF2B5EF4-FFF2-40B4-BE49-F238E27FC236}">
                <a16:creationId xmlns:a16="http://schemas.microsoft.com/office/drawing/2014/main" id="{4DD5EAA8-4834-4DC0-88FC-2FD8173CE0E9}"/>
              </a:ext>
            </a:extLst>
          </p:cNvPr>
          <p:cNvCxnSpPr>
            <a:cxnSpLocks noChangeShapeType="1"/>
            <a:stCxn id="9225" idx="3"/>
            <a:endCxn id="9229" idx="1"/>
          </p:cNvCxnSpPr>
          <p:nvPr/>
        </p:nvCxnSpPr>
        <p:spPr bwMode="auto">
          <a:xfrm>
            <a:off x="3836988" y="2374900"/>
            <a:ext cx="1223962" cy="646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0" name="Elbow Connector 23">
            <a:extLst>
              <a:ext uri="{FF2B5EF4-FFF2-40B4-BE49-F238E27FC236}">
                <a16:creationId xmlns:a16="http://schemas.microsoft.com/office/drawing/2014/main" id="{166EE82B-3507-4D61-A540-3403545F02FA}"/>
              </a:ext>
            </a:extLst>
          </p:cNvPr>
          <p:cNvCxnSpPr>
            <a:cxnSpLocks noChangeShapeType="1"/>
            <a:stCxn id="9232" idx="3"/>
            <a:endCxn id="9230" idx="0"/>
          </p:cNvCxnSpPr>
          <p:nvPr/>
        </p:nvCxnSpPr>
        <p:spPr bwMode="auto">
          <a:xfrm>
            <a:off x="7667625" y="2346325"/>
            <a:ext cx="382588" cy="134937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1" name="Elbow Connector 59">
            <a:extLst>
              <a:ext uri="{FF2B5EF4-FFF2-40B4-BE49-F238E27FC236}">
                <a16:creationId xmlns:a16="http://schemas.microsoft.com/office/drawing/2014/main" id="{0C3A2BF5-8F1E-4051-A208-70B7AD789CEB}"/>
              </a:ext>
            </a:extLst>
          </p:cNvPr>
          <p:cNvCxnSpPr>
            <a:cxnSpLocks noChangeShapeType="1"/>
            <a:stCxn id="9233" idx="3"/>
            <a:endCxn id="9230" idx="2"/>
          </p:cNvCxnSpPr>
          <p:nvPr/>
        </p:nvCxnSpPr>
        <p:spPr bwMode="auto">
          <a:xfrm flipV="1">
            <a:off x="5940425" y="4103688"/>
            <a:ext cx="2109788" cy="1357312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2" name="Elbow Connector 67">
            <a:extLst>
              <a:ext uri="{FF2B5EF4-FFF2-40B4-BE49-F238E27FC236}">
                <a16:creationId xmlns:a16="http://schemas.microsoft.com/office/drawing/2014/main" id="{1B3ECC54-E314-4818-8052-0D947E4BF760}"/>
              </a:ext>
            </a:extLst>
          </p:cNvPr>
          <p:cNvCxnSpPr>
            <a:cxnSpLocks noChangeShapeType="1"/>
            <a:stCxn id="9227" idx="3"/>
            <a:endCxn id="9232" idx="1"/>
          </p:cNvCxnSpPr>
          <p:nvPr/>
        </p:nvCxnSpPr>
        <p:spPr bwMode="auto">
          <a:xfrm>
            <a:off x="6149975" y="1771650"/>
            <a:ext cx="523875" cy="5746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43" name="Rounded Rectangle 28">
            <a:extLst>
              <a:ext uri="{FF2B5EF4-FFF2-40B4-BE49-F238E27FC236}">
                <a16:creationId xmlns:a16="http://schemas.microsoft.com/office/drawing/2014/main" id="{35A299F9-CDE7-4DCF-AEA6-84FF413D3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3638" y="5273675"/>
            <a:ext cx="1427162" cy="374650"/>
          </a:xfrm>
          <a:prstGeom prst="roundRect">
            <a:avLst>
              <a:gd name="adj" fmla="val 16667"/>
            </a:avLst>
          </a:prstGeom>
          <a:solidFill>
            <a:srgbClr val="B43E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>
                <a:solidFill>
                  <a:schemeClr val="bg1"/>
                </a:solidFill>
              </a:rPr>
              <a:t>capitolari</a:t>
            </a:r>
          </a:p>
        </p:txBody>
      </p:sp>
      <p:cxnSp>
        <p:nvCxnSpPr>
          <p:cNvPr id="9244" name="Elbow Connector 67">
            <a:extLst>
              <a:ext uri="{FF2B5EF4-FFF2-40B4-BE49-F238E27FC236}">
                <a16:creationId xmlns:a16="http://schemas.microsoft.com/office/drawing/2014/main" id="{9E3B8B85-BF2D-4C9C-A4B3-36FF297F3253}"/>
              </a:ext>
            </a:extLst>
          </p:cNvPr>
          <p:cNvCxnSpPr>
            <a:cxnSpLocks noChangeShapeType="1"/>
            <a:stCxn id="9228" idx="3"/>
            <a:endCxn id="9232" idx="1"/>
          </p:cNvCxnSpPr>
          <p:nvPr/>
        </p:nvCxnSpPr>
        <p:spPr bwMode="auto">
          <a:xfrm>
            <a:off x="6156325" y="2346325"/>
            <a:ext cx="517525" cy="127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5" name="Elbow Connector 67">
            <a:extLst>
              <a:ext uri="{FF2B5EF4-FFF2-40B4-BE49-F238E27FC236}">
                <a16:creationId xmlns:a16="http://schemas.microsoft.com/office/drawing/2014/main" id="{AFB8B39A-6216-46EA-9EC2-DAA1CBC2FE1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49975" y="2357438"/>
            <a:ext cx="523875" cy="674687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CBDDF950-2476-47C8-ABFF-C0F6CD470B36}"/>
              </a:ext>
            </a:extLst>
          </p:cNvPr>
          <p:cNvCxnSpPr>
            <a:stCxn id="9226" idx="3"/>
            <a:endCxn id="9231" idx="1"/>
          </p:cNvCxnSpPr>
          <p:nvPr/>
        </p:nvCxnSpPr>
        <p:spPr bwMode="auto">
          <a:xfrm>
            <a:off x="3836988" y="3848100"/>
            <a:ext cx="306387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Elbow Connector 101">
            <a:extLst>
              <a:ext uri="{FF2B5EF4-FFF2-40B4-BE49-F238E27FC236}">
                <a16:creationId xmlns:a16="http://schemas.microsoft.com/office/drawing/2014/main" id="{778CC2FD-D5EC-46F8-B4B8-69F5C422B3EB}"/>
              </a:ext>
            </a:extLst>
          </p:cNvPr>
          <p:cNvCxnSpPr>
            <a:stCxn id="9231" idx="3"/>
            <a:endCxn id="97" idx="2"/>
          </p:cNvCxnSpPr>
          <p:nvPr/>
        </p:nvCxnSpPr>
        <p:spPr bwMode="auto">
          <a:xfrm flipV="1">
            <a:off x="5464175" y="3455988"/>
            <a:ext cx="141288" cy="392112"/>
          </a:xfrm>
          <a:prstGeom prst="bentConnector2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48" name="Elbow Connector 12">
            <a:extLst>
              <a:ext uri="{FF2B5EF4-FFF2-40B4-BE49-F238E27FC236}">
                <a16:creationId xmlns:a16="http://schemas.microsoft.com/office/drawing/2014/main" id="{4DB627F4-D65B-4C94-AF83-CC185731480B}"/>
              </a:ext>
            </a:extLst>
          </p:cNvPr>
          <p:cNvCxnSpPr>
            <a:cxnSpLocks noChangeShapeType="1"/>
            <a:stCxn id="150535" idx="3"/>
            <a:endCxn id="9243" idx="1"/>
          </p:cNvCxnSpPr>
          <p:nvPr/>
        </p:nvCxnSpPr>
        <p:spPr bwMode="auto">
          <a:xfrm>
            <a:off x="1722438" y="3848100"/>
            <a:ext cx="711200" cy="1612900"/>
          </a:xfrm>
          <a:prstGeom prst="bentConnector3">
            <a:avLst>
              <a:gd name="adj1" fmla="val 47324"/>
            </a:avLst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Immagine 1" descr="bm027195.jpg">
            <a:extLst>
              <a:ext uri="{FF2B5EF4-FFF2-40B4-BE49-F238E27FC236}">
                <a16:creationId xmlns:a16="http://schemas.microsoft.com/office/drawing/2014/main" id="{564B51BE-20BD-4120-99B2-870FF21D3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225" y="912813"/>
            <a:ext cx="1755775" cy="219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>
            <a:extLst>
              <a:ext uri="{FF2B5EF4-FFF2-40B4-BE49-F238E27FC236}">
                <a16:creationId xmlns:a16="http://schemas.microsoft.com/office/drawing/2014/main" id="{AACDE698-2D36-49D9-BA92-974CFA1DBD7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BA36731B-E497-46F5-A4F3-3C7429F25B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L'Europa carolingia</a:t>
            </a:r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A4FDA81B-A705-4D74-B9B4-A369114D99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C893F27-9339-4F89-BA22-7DF8F1DF62CD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0246" name="Text Box 4">
            <a:extLst>
              <a:ext uri="{FF2B5EF4-FFF2-40B4-BE49-F238E27FC236}">
                <a16:creationId xmlns:a16="http://schemas.microsoft.com/office/drawing/2014/main" id="{C6C0875B-EE9D-4F4D-9812-3CDDDEB3B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La cultura dell'impero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07EC56-DE06-4533-A13C-02B53E67D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525" y="4064000"/>
            <a:ext cx="1600200" cy="784225"/>
          </a:xfrm>
          <a:prstGeom prst="roundRect">
            <a:avLst>
              <a:gd name="adj" fmla="val 16667"/>
            </a:avLst>
          </a:prstGeom>
          <a:solidFill>
            <a:srgbClr val="BA63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2000">
                <a:solidFill>
                  <a:schemeClr val="bg1"/>
                </a:solidFill>
              </a:rPr>
              <a:t>rinascita carolingia</a:t>
            </a:r>
          </a:p>
        </p:txBody>
      </p:sp>
      <p:sp>
        <p:nvSpPr>
          <p:cNvPr id="10247" name="Rectangle 2">
            <a:extLst>
              <a:ext uri="{FF2B5EF4-FFF2-40B4-BE49-F238E27FC236}">
                <a16:creationId xmlns:a16="http://schemas.microsoft.com/office/drawing/2014/main" id="{E1DA2A81-054B-4480-9482-8B6E89A35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63" y="1370013"/>
            <a:ext cx="1293812" cy="523875"/>
          </a:xfrm>
          <a:prstGeom prst="rect">
            <a:avLst/>
          </a:prstGeom>
          <a:noFill/>
          <a:ln w="28575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controllo sulla chiesa</a:t>
            </a:r>
          </a:p>
        </p:txBody>
      </p:sp>
      <p:sp>
        <p:nvSpPr>
          <p:cNvPr id="10248" name="Rounded Rectangle 6">
            <a:extLst>
              <a:ext uri="{FF2B5EF4-FFF2-40B4-BE49-F238E27FC236}">
                <a16:creationId xmlns:a16="http://schemas.microsoft.com/office/drawing/2014/main" id="{063F77F3-6D62-43B6-8279-1511629F7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2068513"/>
            <a:ext cx="1524000" cy="647700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intellettuali ecclesiastici</a:t>
            </a:r>
          </a:p>
        </p:txBody>
      </p:sp>
      <p:sp>
        <p:nvSpPr>
          <p:cNvPr id="10250" name="Rounded Rectangle 8">
            <a:extLst>
              <a:ext uri="{FF2B5EF4-FFF2-40B4-BE49-F238E27FC236}">
                <a16:creationId xmlns:a16="http://schemas.microsoft.com/office/drawing/2014/main" id="{217BA55B-31C7-4521-B4AA-5BAAC3962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" y="4251325"/>
            <a:ext cx="1293813" cy="409575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cultura</a:t>
            </a:r>
          </a:p>
        </p:txBody>
      </p:sp>
      <p:cxnSp>
        <p:nvCxnSpPr>
          <p:cNvPr id="4" name="Straight Connector 10">
            <a:extLst>
              <a:ext uri="{FF2B5EF4-FFF2-40B4-BE49-F238E27FC236}">
                <a16:creationId xmlns:a16="http://schemas.microsoft.com/office/drawing/2014/main" id="{D9C5DF74-89A4-4B98-93A0-FE0A850B428C}"/>
              </a:ext>
            </a:extLst>
          </p:cNvPr>
          <p:cNvCxnSpPr>
            <a:cxnSpLocks noChangeShapeType="1"/>
            <a:stCxn id="10254" idx="1"/>
            <a:endCxn id="10257" idx="3"/>
          </p:cNvCxnSpPr>
          <p:nvPr/>
        </p:nvCxnSpPr>
        <p:spPr bwMode="auto">
          <a:xfrm flipH="1">
            <a:off x="1592263" y="2392363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1" name="Straight Connector 24">
            <a:extLst>
              <a:ext uri="{FF2B5EF4-FFF2-40B4-BE49-F238E27FC236}">
                <a16:creationId xmlns:a16="http://schemas.microsoft.com/office/drawing/2014/main" id="{6FE1428C-AAF5-4415-997F-A53E438FA5EA}"/>
              </a:ext>
            </a:extLst>
          </p:cNvPr>
          <p:cNvCxnSpPr>
            <a:cxnSpLocks noChangeShapeType="1"/>
            <a:stCxn id="10247" idx="1"/>
            <a:endCxn id="10257" idx="3"/>
          </p:cNvCxnSpPr>
          <p:nvPr/>
        </p:nvCxnSpPr>
        <p:spPr bwMode="auto">
          <a:xfrm flipH="1">
            <a:off x="1592263" y="1631950"/>
            <a:ext cx="457200" cy="7604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2" name="Straight Connector 11278">
            <a:extLst>
              <a:ext uri="{FF2B5EF4-FFF2-40B4-BE49-F238E27FC236}">
                <a16:creationId xmlns:a16="http://schemas.microsoft.com/office/drawing/2014/main" id="{542F09D6-FAE7-4BF8-8F80-30C2A3B9E2CC}"/>
              </a:ext>
            </a:extLst>
          </p:cNvPr>
          <p:cNvCxnSpPr>
            <a:cxnSpLocks noChangeShapeType="1"/>
            <a:stCxn id="10257" idx="3"/>
            <a:endCxn id="10255" idx="1"/>
          </p:cNvCxnSpPr>
          <p:nvPr/>
        </p:nvCxnSpPr>
        <p:spPr bwMode="auto">
          <a:xfrm>
            <a:off x="1592263" y="2392363"/>
            <a:ext cx="457200" cy="852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3" name="Right Brace 67">
            <a:extLst>
              <a:ext uri="{FF2B5EF4-FFF2-40B4-BE49-F238E27FC236}">
                <a16:creationId xmlns:a16="http://schemas.microsoft.com/office/drawing/2014/main" id="{E43005CC-B61D-4664-9760-72D1CAE8E62B}"/>
              </a:ext>
            </a:extLst>
          </p:cNvPr>
          <p:cNvSpPr>
            <a:spLocks/>
          </p:cNvSpPr>
          <p:nvPr/>
        </p:nvSpPr>
        <p:spPr bwMode="auto">
          <a:xfrm>
            <a:off x="3527425" y="1631950"/>
            <a:ext cx="228600" cy="1612900"/>
          </a:xfrm>
          <a:prstGeom prst="rightBrace">
            <a:avLst>
              <a:gd name="adj1" fmla="val 8329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10254" name="Rectangle 2">
            <a:extLst>
              <a:ext uri="{FF2B5EF4-FFF2-40B4-BE49-F238E27FC236}">
                <a16:creationId xmlns:a16="http://schemas.microsoft.com/office/drawing/2014/main" id="{0988ABF5-B859-40DD-85DD-E32FBB408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63" y="2130425"/>
            <a:ext cx="1293812" cy="523875"/>
          </a:xfrm>
          <a:prstGeom prst="rect">
            <a:avLst/>
          </a:prstGeom>
          <a:noFill/>
          <a:ln w="28575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missionari cattolici</a:t>
            </a:r>
          </a:p>
        </p:txBody>
      </p:sp>
      <p:sp>
        <p:nvSpPr>
          <p:cNvPr id="10255" name="Rectangle 2">
            <a:extLst>
              <a:ext uri="{FF2B5EF4-FFF2-40B4-BE49-F238E27FC236}">
                <a16:creationId xmlns:a16="http://schemas.microsoft.com/office/drawing/2014/main" id="{32A7C6D8-0740-4CDC-A7C8-FC65D95EC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63" y="2874963"/>
            <a:ext cx="1293812" cy="739775"/>
          </a:xfrm>
          <a:prstGeom prst="rect">
            <a:avLst/>
          </a:prstGeom>
          <a:noFill/>
          <a:ln w="28575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estensione </a:t>
            </a:r>
            <a:r>
              <a:rPr lang="it-IT" altLang="en-US" sz="1400" i="1"/>
              <a:t>Regola</a:t>
            </a:r>
            <a:r>
              <a:rPr lang="it-IT" altLang="en-US" sz="1400"/>
              <a:t> benedettina</a:t>
            </a:r>
          </a:p>
        </p:txBody>
      </p:sp>
      <p:sp>
        <p:nvSpPr>
          <p:cNvPr id="10257" name="Rounded Rectangle 8">
            <a:extLst>
              <a:ext uri="{FF2B5EF4-FFF2-40B4-BE49-F238E27FC236}">
                <a16:creationId xmlns:a16="http://schemas.microsoft.com/office/drawing/2014/main" id="{0120574C-4BA1-4185-BA66-3BD9CE52B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" y="2187575"/>
            <a:ext cx="1293813" cy="409575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religione</a:t>
            </a:r>
          </a:p>
        </p:txBody>
      </p:sp>
      <p:sp>
        <p:nvSpPr>
          <p:cNvPr id="3" name="Rounded Rectangle 6">
            <a:extLst>
              <a:ext uri="{FF2B5EF4-FFF2-40B4-BE49-F238E27FC236}">
                <a16:creationId xmlns:a16="http://schemas.microsoft.com/office/drawing/2014/main" id="{A30F587A-B239-468C-966A-07463F67A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5538" y="3105150"/>
            <a:ext cx="1728787" cy="647700"/>
          </a:xfrm>
          <a:prstGeom prst="roundRect">
            <a:avLst>
              <a:gd name="adj" fmla="val 16667"/>
            </a:avLst>
          </a:prstGeom>
          <a:solidFill>
            <a:srgbClr val="E6D0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 i="1"/>
              <a:t>Schola palatina</a:t>
            </a:r>
          </a:p>
        </p:txBody>
      </p:sp>
      <p:cxnSp>
        <p:nvCxnSpPr>
          <p:cNvPr id="10258" name="Straight Arrow Connector 65">
            <a:extLst>
              <a:ext uri="{FF2B5EF4-FFF2-40B4-BE49-F238E27FC236}">
                <a16:creationId xmlns:a16="http://schemas.microsoft.com/office/drawing/2014/main" id="{2A64CA11-AADB-4875-91D4-D43C3F8C6CE4}"/>
              </a:ext>
            </a:extLst>
          </p:cNvPr>
          <p:cNvCxnSpPr>
            <a:cxnSpLocks noChangeShapeType="1"/>
            <a:stCxn id="10250" idx="3"/>
          </p:cNvCxnSpPr>
          <p:nvPr/>
        </p:nvCxnSpPr>
        <p:spPr bwMode="auto">
          <a:xfrm flipV="1">
            <a:off x="1592263" y="4456113"/>
            <a:ext cx="23542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9" name="Straight Arrow Connector 90">
            <a:extLst>
              <a:ext uri="{FF2B5EF4-FFF2-40B4-BE49-F238E27FC236}">
                <a16:creationId xmlns:a16="http://schemas.microsoft.com/office/drawing/2014/main" id="{EF866A20-62E3-4B76-B10D-8AB392E08F1F}"/>
              </a:ext>
            </a:extLst>
          </p:cNvPr>
          <p:cNvCxnSpPr>
            <a:cxnSpLocks noChangeShapeType="1"/>
            <a:stCxn id="10248" idx="2"/>
          </p:cNvCxnSpPr>
          <p:nvPr/>
        </p:nvCxnSpPr>
        <p:spPr bwMode="auto">
          <a:xfrm flipH="1">
            <a:off x="4746625" y="2716213"/>
            <a:ext cx="0" cy="13477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60" name="Rounded Rectangle 6">
            <a:extLst>
              <a:ext uri="{FF2B5EF4-FFF2-40B4-BE49-F238E27FC236}">
                <a16:creationId xmlns:a16="http://schemas.microsoft.com/office/drawing/2014/main" id="{8002CD9D-1D40-45E4-BCF7-5DA05D8AE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4098925"/>
            <a:ext cx="1728787" cy="647700"/>
          </a:xfrm>
          <a:prstGeom prst="roundRect">
            <a:avLst>
              <a:gd name="adj" fmla="val 16667"/>
            </a:avLst>
          </a:prstGeom>
          <a:solidFill>
            <a:srgbClr val="E6D0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sistema </a:t>
            </a:r>
            <a:br>
              <a:rPr lang="it-IT" altLang="en-US" sz="1600"/>
            </a:br>
            <a:r>
              <a:rPr lang="it-IT" altLang="en-US" sz="1600"/>
              <a:t>di istruzione</a:t>
            </a:r>
          </a:p>
        </p:txBody>
      </p:sp>
      <p:sp>
        <p:nvSpPr>
          <p:cNvPr id="10261" name="Rounded Rectangle 6">
            <a:extLst>
              <a:ext uri="{FF2B5EF4-FFF2-40B4-BE49-F238E27FC236}">
                <a16:creationId xmlns:a16="http://schemas.microsoft.com/office/drawing/2014/main" id="{2890CD64-CD7A-4FFC-8AA0-2D4691037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650" y="5084763"/>
            <a:ext cx="1706563" cy="647700"/>
          </a:xfrm>
          <a:prstGeom prst="roundRect">
            <a:avLst>
              <a:gd name="adj" fmla="val 16667"/>
            </a:avLst>
          </a:prstGeom>
          <a:solidFill>
            <a:srgbClr val="E6D0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minuscola palatina</a:t>
            </a:r>
          </a:p>
        </p:txBody>
      </p:sp>
      <p:cxnSp>
        <p:nvCxnSpPr>
          <p:cNvPr id="10262" name="Straight Connector 24">
            <a:extLst>
              <a:ext uri="{FF2B5EF4-FFF2-40B4-BE49-F238E27FC236}">
                <a16:creationId xmlns:a16="http://schemas.microsoft.com/office/drawing/2014/main" id="{D7B258FD-E08B-4D35-863C-3F0255C1BC5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546725" y="3463925"/>
            <a:ext cx="658813" cy="9921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3" name="Straight Connector 24">
            <a:extLst>
              <a:ext uri="{FF2B5EF4-FFF2-40B4-BE49-F238E27FC236}">
                <a16:creationId xmlns:a16="http://schemas.microsoft.com/office/drawing/2014/main" id="{A9CBCF7F-F6F9-485A-A794-E390B50D384D}"/>
              </a:ext>
            </a:extLst>
          </p:cNvPr>
          <p:cNvCxnSpPr>
            <a:cxnSpLocks noChangeShapeType="1"/>
            <a:stCxn id="10260" idx="1"/>
          </p:cNvCxnSpPr>
          <p:nvPr/>
        </p:nvCxnSpPr>
        <p:spPr bwMode="auto">
          <a:xfrm rot="10800000" flipV="1">
            <a:off x="5546725" y="4422775"/>
            <a:ext cx="681038" cy="33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4" name="Straight Connector 24">
            <a:extLst>
              <a:ext uri="{FF2B5EF4-FFF2-40B4-BE49-F238E27FC236}">
                <a16:creationId xmlns:a16="http://schemas.microsoft.com/office/drawing/2014/main" id="{CF3CA706-DA0C-4822-881D-08C5EEAC3E45}"/>
              </a:ext>
            </a:extLst>
          </p:cNvPr>
          <p:cNvCxnSpPr>
            <a:cxnSpLocks noChangeShapeType="1"/>
            <a:stCxn id="10261" idx="1"/>
          </p:cNvCxnSpPr>
          <p:nvPr/>
        </p:nvCxnSpPr>
        <p:spPr bwMode="auto">
          <a:xfrm rot="10800000">
            <a:off x="5546725" y="4456113"/>
            <a:ext cx="669925" cy="952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247" grpId="0" animBg="1"/>
      <p:bldP spid="10248" grpId="0" animBg="1"/>
      <p:bldP spid="10253" grpId="0" animBg="1"/>
      <p:bldP spid="10254" grpId="0" animBg="1"/>
      <p:bldP spid="10255" grpId="0" animBg="1"/>
      <p:bldP spid="3" grpId="0" animBg="1"/>
      <p:bldP spid="10260" grpId="0" animBg="1"/>
      <p:bldP spid="102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67FE18C-9D7B-452C-BF62-EB20497ECCE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04B8033-7EBD-4AF7-B1F7-DA64735A06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L'Europa carolingia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EB9BAB71-1580-41D2-9344-FA43DB3BD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700" y="3492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La disgregazione dell'impero e il feudalesimo</a:t>
            </a:r>
            <a:endParaRPr lang="it-IT" altLang="en-US" sz="2000" b="1">
              <a:solidFill>
                <a:srgbClr val="FFC54E"/>
              </a:solidFill>
            </a:endParaRPr>
          </a:p>
        </p:txBody>
      </p:sp>
      <p:grpSp>
        <p:nvGrpSpPr>
          <p:cNvPr id="11269" name="Group 30">
            <a:extLst>
              <a:ext uri="{FF2B5EF4-FFF2-40B4-BE49-F238E27FC236}">
                <a16:creationId xmlns:a16="http://schemas.microsoft.com/office/drawing/2014/main" id="{D3D175D2-0A98-4ACF-8B42-8340ED0BEE13}"/>
              </a:ext>
            </a:extLst>
          </p:cNvPr>
          <p:cNvGrpSpPr>
            <a:grpSpLocks/>
          </p:cNvGrpSpPr>
          <p:nvPr/>
        </p:nvGrpSpPr>
        <p:grpSpPr bwMode="auto">
          <a:xfrm>
            <a:off x="34925" y="3046413"/>
            <a:ext cx="1728788" cy="771525"/>
            <a:chOff x="219556" y="3685410"/>
            <a:chExt cx="1728192" cy="771024"/>
          </a:xfrm>
        </p:grpSpPr>
        <p:sp>
          <p:nvSpPr>
            <p:cNvPr id="11290" name="Oval 31">
              <a:extLst>
                <a:ext uri="{FF2B5EF4-FFF2-40B4-BE49-F238E27FC236}">
                  <a16:creationId xmlns:a16="http://schemas.microsoft.com/office/drawing/2014/main" id="{39C81DBA-1E32-41C8-96AB-EBB44F3F5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37" y="3685410"/>
              <a:ext cx="1660630" cy="771024"/>
            </a:xfrm>
            <a:prstGeom prst="ellipse">
              <a:avLst/>
            </a:prstGeom>
            <a:solidFill>
              <a:srgbClr val="EB69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endParaRPr lang="en-US" altLang="en-US" sz="1800">
                <a:solidFill>
                  <a:schemeClr val="bg1"/>
                </a:solidFill>
              </a:endParaRPr>
            </a:p>
          </p:txBody>
        </p:sp>
        <p:sp>
          <p:nvSpPr>
            <p:cNvPr id="11291" name="TextBox 32">
              <a:extLst>
                <a:ext uri="{FF2B5EF4-FFF2-40B4-BE49-F238E27FC236}">
                  <a16:creationId xmlns:a16="http://schemas.microsoft.com/office/drawing/2014/main" id="{DA4CE496-54BB-4B86-872B-3C2F26D29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6" y="3747756"/>
              <a:ext cx="1728192" cy="645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>
                  <a:solidFill>
                    <a:schemeClr val="bg1"/>
                  </a:solidFill>
                </a:rPr>
                <a:t>Impero carolingio</a:t>
              </a:r>
            </a:p>
          </p:txBody>
        </p:sp>
      </p:grpSp>
      <p:cxnSp>
        <p:nvCxnSpPr>
          <p:cNvPr id="11270" name="Straight Arrow Connector 5">
            <a:extLst>
              <a:ext uri="{FF2B5EF4-FFF2-40B4-BE49-F238E27FC236}">
                <a16:creationId xmlns:a16="http://schemas.microsoft.com/office/drawing/2014/main" id="{37A89D5F-A9F7-4049-A630-12B033E87454}"/>
              </a:ext>
            </a:extLst>
          </p:cNvPr>
          <p:cNvCxnSpPr>
            <a:cxnSpLocks noChangeShapeType="1"/>
            <a:stCxn id="11290" idx="6"/>
            <a:endCxn id="11274" idx="1"/>
          </p:cNvCxnSpPr>
          <p:nvPr/>
        </p:nvCxnSpPr>
        <p:spPr bwMode="auto">
          <a:xfrm>
            <a:off x="1730375" y="3432175"/>
            <a:ext cx="393700" cy="1184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1" name="Rounded Rectangle 6">
            <a:extLst>
              <a:ext uri="{FF2B5EF4-FFF2-40B4-BE49-F238E27FC236}">
                <a16:creationId xmlns:a16="http://schemas.microsoft.com/office/drawing/2014/main" id="{F060616C-E760-4831-87DC-4372625A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2708275"/>
            <a:ext cx="1870075" cy="646113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ereditarietà </a:t>
            </a:r>
            <a:br>
              <a:rPr lang="it-IT" altLang="en-US" sz="1600"/>
            </a:br>
            <a:r>
              <a:rPr lang="it-IT" altLang="en-US" sz="1600"/>
              <a:t>dei feudi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89CA35-4861-4998-81F6-AC0AF36264AE}"/>
              </a:ext>
            </a:extLst>
          </p:cNvPr>
          <p:cNvCxnSpPr>
            <a:stCxn id="11273" idx="3"/>
            <a:endCxn id="11278" idx="1"/>
          </p:cNvCxnSpPr>
          <p:nvPr/>
        </p:nvCxnSpPr>
        <p:spPr bwMode="auto">
          <a:xfrm>
            <a:off x="3708400" y="2122488"/>
            <a:ext cx="203200" cy="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73" name="Rounded Rectangle 9">
            <a:extLst>
              <a:ext uri="{FF2B5EF4-FFF2-40B4-BE49-F238E27FC236}">
                <a16:creationId xmlns:a16="http://schemas.microsoft.com/office/drawing/2014/main" id="{6D18C385-D050-438D-A823-936CE5137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1663700"/>
            <a:ext cx="1584325" cy="919163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 w="9525">
            <a:solidFill>
              <a:srgbClr val="E4EB9B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estensione legami vassallatici</a:t>
            </a:r>
          </a:p>
        </p:txBody>
      </p:sp>
      <p:sp>
        <p:nvSpPr>
          <p:cNvPr id="11274" name="Rounded Rectangle 41">
            <a:extLst>
              <a:ext uri="{FF2B5EF4-FFF2-40B4-BE49-F238E27FC236}">
                <a16:creationId xmlns:a16="http://schemas.microsoft.com/office/drawing/2014/main" id="{27600D88-18FA-403C-86D5-6538847EC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292600"/>
            <a:ext cx="1584325" cy="6477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unità territoriale</a:t>
            </a:r>
          </a:p>
        </p:txBody>
      </p:sp>
      <p:sp>
        <p:nvSpPr>
          <p:cNvPr id="11275" name="Rounded Rectangle 50">
            <a:extLst>
              <a:ext uri="{FF2B5EF4-FFF2-40B4-BE49-F238E27FC236}">
                <a16:creationId xmlns:a16="http://schemas.microsoft.com/office/drawing/2014/main" id="{97540C9D-3F9D-4E02-8548-083BF919B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032125"/>
            <a:ext cx="1319212" cy="714375"/>
          </a:xfrm>
          <a:prstGeom prst="roundRect">
            <a:avLst>
              <a:gd name="adj" fmla="val 16667"/>
            </a:avLst>
          </a:prstGeom>
          <a:solidFill>
            <a:srgbClr val="BA63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>
                <a:solidFill>
                  <a:schemeClr val="bg1"/>
                </a:solidFill>
              </a:rPr>
              <a:t>signoria feudale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9259E69-ACC4-4920-B5E2-108FFA9395F7}"/>
              </a:ext>
            </a:extLst>
          </p:cNvPr>
          <p:cNvCxnSpPr>
            <a:stCxn id="11290" idx="6"/>
            <a:endCxn id="11273" idx="1"/>
          </p:cNvCxnSpPr>
          <p:nvPr/>
        </p:nvCxnSpPr>
        <p:spPr bwMode="auto">
          <a:xfrm flipV="1">
            <a:off x="1730375" y="2122488"/>
            <a:ext cx="393700" cy="1309687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77" name="Rounded Rectangle 50">
            <a:extLst>
              <a:ext uri="{FF2B5EF4-FFF2-40B4-BE49-F238E27FC236}">
                <a16:creationId xmlns:a16="http://schemas.microsoft.com/office/drawing/2014/main" id="{A7A9A70E-A6B3-44B2-ABCA-6D5E2D12E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714875"/>
            <a:ext cx="1319212" cy="646113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BA634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signoria fondiaria</a:t>
            </a:r>
          </a:p>
        </p:txBody>
      </p:sp>
      <p:sp>
        <p:nvSpPr>
          <p:cNvPr id="11278" name="Rounded Rectangle 9">
            <a:extLst>
              <a:ext uri="{FF2B5EF4-FFF2-40B4-BE49-F238E27FC236}">
                <a16:creationId xmlns:a16="http://schemas.microsoft.com/office/drawing/2014/main" id="{0950F56E-1AFA-4CC5-B897-D437ED349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1600" y="1663700"/>
            <a:ext cx="1582738" cy="919163"/>
          </a:xfrm>
          <a:prstGeom prst="roundRect">
            <a:avLst>
              <a:gd name="adj" fmla="val 16667"/>
            </a:avLst>
          </a:prstGeom>
          <a:solidFill>
            <a:srgbClr val="D0DD55"/>
          </a:solidFill>
          <a:ln w="9525">
            <a:solidFill>
              <a:srgbClr val="E4EB9B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autonomia crescente dei feudatari</a:t>
            </a:r>
          </a:p>
        </p:txBody>
      </p:sp>
      <p:sp>
        <p:nvSpPr>
          <p:cNvPr id="11279" name="Rounded Rectangle 41">
            <a:extLst>
              <a:ext uri="{FF2B5EF4-FFF2-40B4-BE49-F238E27FC236}">
                <a16:creationId xmlns:a16="http://schemas.microsoft.com/office/drawing/2014/main" id="{A27AA5FD-07DC-450D-8C78-EAE405152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4292600"/>
            <a:ext cx="1584325" cy="647700"/>
          </a:xfrm>
          <a:prstGeom prst="roundRect">
            <a:avLst>
              <a:gd name="adj" fmla="val 16667"/>
            </a:avLst>
          </a:prstGeom>
          <a:solidFill>
            <a:srgbClr val="FFB66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divisione dell'impero</a:t>
            </a:r>
          </a:p>
        </p:txBody>
      </p:sp>
      <p:sp>
        <p:nvSpPr>
          <p:cNvPr id="11280" name="Rounded Rectangle 6">
            <a:extLst>
              <a:ext uri="{FF2B5EF4-FFF2-40B4-BE49-F238E27FC236}">
                <a16:creationId xmlns:a16="http://schemas.microsoft.com/office/drawing/2014/main" id="{1A407943-03D8-48CF-B5E7-BAF4127F5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3548063"/>
            <a:ext cx="1870075" cy="37465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incastellamento</a:t>
            </a:r>
          </a:p>
        </p:txBody>
      </p:sp>
      <p:sp>
        <p:nvSpPr>
          <p:cNvPr id="11281" name="Rounded Rectangle 41">
            <a:extLst>
              <a:ext uri="{FF2B5EF4-FFF2-40B4-BE49-F238E27FC236}">
                <a16:creationId xmlns:a16="http://schemas.microsoft.com/office/drawing/2014/main" id="{71670713-84D7-4E9C-A35D-E373B6883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3488" y="5516563"/>
            <a:ext cx="1847850" cy="919162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nuova ondata </a:t>
            </a:r>
            <a:br>
              <a:rPr lang="it-IT" altLang="en-US" sz="1600"/>
            </a:br>
            <a:r>
              <a:rPr lang="it-IT" altLang="en-US" sz="1600"/>
              <a:t>di invasioni</a:t>
            </a:r>
            <a:br>
              <a:rPr lang="it-IT" altLang="en-US" sz="1600"/>
            </a:br>
            <a:r>
              <a:rPr lang="it-IT" altLang="en-US" sz="1600"/>
              <a:t>(IX-X secolo)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95B123F-179A-4755-8B66-3EDF1FF04E40}"/>
              </a:ext>
            </a:extLst>
          </p:cNvPr>
          <p:cNvCxnSpPr>
            <a:stCxn id="11274" idx="3"/>
            <a:endCxn id="11279" idx="1"/>
          </p:cNvCxnSpPr>
          <p:nvPr/>
        </p:nvCxnSpPr>
        <p:spPr bwMode="auto">
          <a:xfrm>
            <a:off x="3708400" y="4616450"/>
            <a:ext cx="196850" cy="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83" name="Elbow Connector 22">
            <a:extLst>
              <a:ext uri="{FF2B5EF4-FFF2-40B4-BE49-F238E27FC236}">
                <a16:creationId xmlns:a16="http://schemas.microsoft.com/office/drawing/2014/main" id="{ABF77BAE-3D0A-4365-AB47-8BAC460DE994}"/>
              </a:ext>
            </a:extLst>
          </p:cNvPr>
          <p:cNvCxnSpPr>
            <a:cxnSpLocks noChangeShapeType="1"/>
            <a:stCxn id="11278" idx="3"/>
            <a:endCxn id="11271" idx="0"/>
          </p:cNvCxnSpPr>
          <p:nvPr/>
        </p:nvCxnSpPr>
        <p:spPr bwMode="auto">
          <a:xfrm>
            <a:off x="5494338" y="2122488"/>
            <a:ext cx="517525" cy="585787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4" name="Elbow Connector 51">
            <a:extLst>
              <a:ext uri="{FF2B5EF4-FFF2-40B4-BE49-F238E27FC236}">
                <a16:creationId xmlns:a16="http://schemas.microsoft.com/office/drawing/2014/main" id="{B9A2FA06-9293-4BA1-BE8F-ECA45B81AB89}"/>
              </a:ext>
            </a:extLst>
          </p:cNvPr>
          <p:cNvCxnSpPr>
            <a:cxnSpLocks noChangeShapeType="1"/>
            <a:stCxn id="11281" idx="3"/>
            <a:endCxn id="11280" idx="2"/>
          </p:cNvCxnSpPr>
          <p:nvPr/>
        </p:nvCxnSpPr>
        <p:spPr bwMode="auto">
          <a:xfrm flipV="1">
            <a:off x="5621338" y="3922713"/>
            <a:ext cx="390525" cy="205422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1BE29E2-6902-48F7-9B89-B330952CDCFD}"/>
              </a:ext>
            </a:extLst>
          </p:cNvPr>
          <p:cNvCxnSpPr>
            <a:stCxn id="11281" idx="0"/>
            <a:endCxn id="11279" idx="2"/>
          </p:cNvCxnSpPr>
          <p:nvPr/>
        </p:nvCxnSpPr>
        <p:spPr bwMode="auto">
          <a:xfrm flipV="1">
            <a:off x="4697413" y="4940300"/>
            <a:ext cx="0" cy="576263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86" name="Elbow Connector 31">
            <a:extLst>
              <a:ext uri="{FF2B5EF4-FFF2-40B4-BE49-F238E27FC236}">
                <a16:creationId xmlns:a16="http://schemas.microsoft.com/office/drawing/2014/main" id="{A6AE1894-D4FC-4F42-A0E8-7857C6B05AB4}"/>
              </a:ext>
            </a:extLst>
          </p:cNvPr>
          <p:cNvCxnSpPr>
            <a:cxnSpLocks noChangeShapeType="1"/>
            <a:stCxn id="11279" idx="3"/>
            <a:endCxn id="11280" idx="2"/>
          </p:cNvCxnSpPr>
          <p:nvPr/>
        </p:nvCxnSpPr>
        <p:spPr bwMode="auto">
          <a:xfrm flipV="1">
            <a:off x="5489575" y="3922713"/>
            <a:ext cx="522288" cy="693737"/>
          </a:xfrm>
          <a:prstGeom prst="bentConnector2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7" name="Isosceles Triangle 34">
            <a:extLst>
              <a:ext uri="{FF2B5EF4-FFF2-40B4-BE49-F238E27FC236}">
                <a16:creationId xmlns:a16="http://schemas.microsoft.com/office/drawing/2014/main" id="{27914315-A548-4A82-97BB-91F0D780786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777038" y="3232150"/>
            <a:ext cx="942975" cy="314325"/>
          </a:xfrm>
          <a:prstGeom prst="triangle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cxnSp>
        <p:nvCxnSpPr>
          <p:cNvPr id="11288" name="Straight Arrow Connector 5">
            <a:extLst>
              <a:ext uri="{FF2B5EF4-FFF2-40B4-BE49-F238E27FC236}">
                <a16:creationId xmlns:a16="http://schemas.microsoft.com/office/drawing/2014/main" id="{8DA7D1E8-6AAB-4D92-8542-14EFF699A211}"/>
              </a:ext>
            </a:extLst>
          </p:cNvPr>
          <p:cNvCxnSpPr>
            <a:cxnSpLocks noChangeShapeType="1"/>
            <a:stCxn id="11277" idx="0"/>
            <a:endCxn id="11275" idx="2"/>
          </p:cNvCxnSpPr>
          <p:nvPr/>
        </p:nvCxnSpPr>
        <p:spPr bwMode="auto">
          <a:xfrm flipV="1">
            <a:off x="8256588" y="3746500"/>
            <a:ext cx="0" cy="968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9" name="Rectangle 4">
            <a:extLst>
              <a:ext uri="{FF2B5EF4-FFF2-40B4-BE49-F238E27FC236}">
                <a16:creationId xmlns:a16="http://schemas.microsoft.com/office/drawing/2014/main" id="{9A99C63F-59C0-4134-BEC9-71299B0B01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17C286D-5EB2-4D5C-8695-B9A3A0BE3723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3" grpId="0" animBg="1"/>
      <p:bldP spid="11274" grpId="0" animBg="1"/>
      <p:bldP spid="11275" grpId="0" animBg="1"/>
      <p:bldP spid="11277" grpId="0" animBg="1"/>
      <p:bldP spid="11278" grpId="0" animBg="1"/>
      <p:bldP spid="11279" grpId="0" animBg="1"/>
      <p:bldP spid="11280" grpId="0" animBg="1"/>
      <p:bldP spid="11281" grpId="0" animBg="1"/>
      <p:bldP spid="11287" grpId="0" animBg="1"/>
    </p:bldLst>
  </p:timing>
</p:sld>
</file>

<file path=ppt/theme/theme1.xml><?xml version="1.0" encoding="utf-8"?>
<a:theme xmlns:a="http://schemas.openxmlformats.org/drawingml/2006/main" name="Schema intro">
  <a:themeElements>
    <a:clrScheme name="Schema intr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int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int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chema ">
  <a:themeElements>
    <a:clrScheme name="Schema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15721</TotalTime>
  <Words>135</Words>
  <Application>Microsoft Office PowerPoint</Application>
  <PresentationFormat>Presentazione su schermo (4:3)</PresentationFormat>
  <Paragraphs>64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7" baseType="lpstr">
      <vt:lpstr>Schema intro</vt:lpstr>
      <vt:lpstr>Schema </vt:lpstr>
      <vt:lpstr>L'Europa carolingia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Pearson</dc:creator>
  <cp:lastModifiedBy>Dafne Mure</cp:lastModifiedBy>
  <cp:revision>595</cp:revision>
  <dcterms:created xsi:type="dcterms:W3CDTF">2011-09-15T09:55:42Z</dcterms:created>
  <dcterms:modified xsi:type="dcterms:W3CDTF">2021-04-03T15:10:17Z</dcterms:modified>
</cp:coreProperties>
</file>